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Permanent Marker"/>
      <p:regular r:id="rId17"/>
    </p:embeddedFont>
    <p:embeddedFont>
      <p:font typeface="Averia Gruesa Libre"/>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ermanentMarker-regular.fntdata"/><Relationship Id="rId16" Type="http://schemas.openxmlformats.org/officeDocument/2006/relationships/slide" Target="slides/slide11.xml"/><Relationship Id="rId5" Type="http://schemas.openxmlformats.org/officeDocument/2006/relationships/slide" Target="slides/slide.xml"/><Relationship Id="rId6" Type="http://schemas.openxmlformats.org/officeDocument/2006/relationships/slide" Target="slides/slide1.xml"/><Relationship Id="rId18" Type="http://schemas.openxmlformats.org/officeDocument/2006/relationships/font" Target="fonts/AveriaGruesaLibr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0.jp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9.jpg"/><Relationship Id="rId4" Type="http://schemas.openxmlformats.org/officeDocument/2006/relationships/image" Target="../media/image0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 Id="rId3" Type="http://schemas.openxmlformats.org/officeDocument/2006/relationships/image" Target="../media/image05.jpg"/><Relationship Id="rId4" Type="http://schemas.openxmlformats.org/officeDocument/2006/relationships/image" Target="../media/image01.jpg"/><Relationship Id="rId5" Type="http://schemas.openxmlformats.org/officeDocument/2006/relationships/image" Target="../media/image0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 Id="rId3" Type="http://schemas.openxmlformats.org/officeDocument/2006/relationships/image" Target="../media/image0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 Id="rId3" Type="http://schemas.openxmlformats.org/officeDocument/2006/relationships/image" Target="../media/image03.jpg"/><Relationship Id="rId4" Type="http://schemas.openxmlformats.org/officeDocument/2006/relationships/image" Target="../media/image0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599" cy="2052599"/>
          </a:xfrm>
          <a:prstGeom prst="rect">
            <a:avLst/>
          </a:prstGeom>
        </p:spPr>
        <p:txBody>
          <a:bodyPr anchorCtr="0" anchor="b" bIns="91425" lIns="91425" rIns="91425" tIns="91425">
            <a:noAutofit/>
          </a:bodyPr>
          <a:lstStyle/>
          <a:p>
            <a:pPr lvl="0">
              <a:spcBef>
                <a:spcPts val="0"/>
              </a:spcBef>
              <a:buNone/>
            </a:pPr>
            <a:r>
              <a:t/>
            </a:r>
            <a:endParaRPr/>
          </a:p>
        </p:txBody>
      </p:sp>
      <p:sp>
        <p:nvSpPr>
          <p:cNvPr id="55" name="Shape 55"/>
          <p:cNvSpPr txBox="1"/>
          <p:nvPr>
            <p:ph idx="1" type="subTitle"/>
          </p:nvPr>
        </p:nvSpPr>
        <p:spPr>
          <a:xfrm>
            <a:off x="311700" y="2834125"/>
            <a:ext cx="8520599" cy="792600"/>
          </a:xfrm>
          <a:prstGeom prst="rect">
            <a:avLst/>
          </a:prstGeom>
        </p:spPr>
        <p:txBody>
          <a:bodyPr anchorCtr="0" anchor="t" bIns="91425" lIns="91425" rIns="91425" tIns="91425">
            <a:noAutofit/>
          </a:bodyPr>
          <a:lstStyle/>
          <a:p>
            <a:pPr lvl="0">
              <a:spcBef>
                <a:spcPts val="0"/>
              </a:spcBef>
              <a:buNone/>
            </a:pPr>
            <a:r>
              <a:t/>
            </a:r>
            <a:endParaRPr/>
          </a:p>
        </p:txBody>
      </p:sp>
      <p:sp>
        <p:nvSpPr>
          <p:cNvPr id="56" name="Shape 56"/>
          <p:cNvSpPr txBox="1"/>
          <p:nvPr/>
        </p:nvSpPr>
        <p:spPr>
          <a:xfrm>
            <a:off x="4513850" y="899675"/>
            <a:ext cx="2784299" cy="1163400"/>
          </a:xfrm>
          <a:prstGeom prst="rect">
            <a:avLst/>
          </a:prstGeom>
          <a:noFill/>
          <a:ln>
            <a:noFill/>
          </a:ln>
        </p:spPr>
        <p:txBody>
          <a:bodyPr anchorCtr="0" anchor="t" bIns="91425" lIns="91425" rIns="91425" tIns="91425">
            <a:noAutofit/>
          </a:bodyPr>
          <a:lstStyle/>
          <a:p>
            <a:pPr lvl="0">
              <a:spcBef>
                <a:spcPts val="0"/>
              </a:spcBef>
              <a:buNone/>
            </a:pPr>
            <a:r>
              <a:rPr lang="en">
                <a:solidFill>
                  <a:srgbClr val="FFFFFF"/>
                </a:solidFill>
              </a:rPr>
              <a:t>Ecstasy</a:t>
            </a:r>
          </a:p>
        </p:txBody>
      </p:sp>
      <p:pic>
        <p:nvPicPr>
          <p:cNvPr id="57" name="Shape 57"/>
          <p:cNvPicPr preferRelativeResize="0"/>
          <p:nvPr/>
        </p:nvPicPr>
        <p:blipFill>
          <a:blip r:embed="rId3">
            <a:alphaModFix/>
          </a:blip>
          <a:stretch>
            <a:fillRect/>
          </a:stretch>
        </p:blipFill>
        <p:spPr>
          <a:xfrm>
            <a:off x="0" y="0"/>
            <a:ext cx="9143999" cy="5143500"/>
          </a:xfrm>
          <a:prstGeom prst="rect">
            <a:avLst/>
          </a:prstGeom>
          <a:noFill/>
          <a:ln>
            <a:noFill/>
          </a:ln>
        </p:spPr>
      </p:pic>
      <p:sp>
        <p:nvSpPr>
          <p:cNvPr id="58" name="Shape 58"/>
          <p:cNvSpPr txBox="1"/>
          <p:nvPr/>
        </p:nvSpPr>
        <p:spPr>
          <a:xfrm>
            <a:off x="3199250" y="310050"/>
            <a:ext cx="3412500" cy="1388399"/>
          </a:xfrm>
          <a:prstGeom prst="rect">
            <a:avLst/>
          </a:prstGeom>
          <a:noFill/>
          <a:ln>
            <a:noFill/>
          </a:ln>
        </p:spPr>
        <p:txBody>
          <a:bodyPr anchorCtr="0" anchor="t" bIns="91425" lIns="91425" rIns="91425" tIns="91425">
            <a:noAutofit/>
          </a:bodyPr>
          <a:lstStyle/>
          <a:p>
            <a:pPr lvl="0">
              <a:spcBef>
                <a:spcPts val="0"/>
              </a:spcBef>
              <a:buClr>
                <a:schemeClr val="dk1"/>
              </a:buClr>
              <a:buSzPct val="25000"/>
              <a:buFont typeface="Arial"/>
              <a:buNone/>
            </a:pPr>
            <a:r>
              <a:rPr lang="en" sz="6000">
                <a:solidFill>
                  <a:schemeClr val="dk1"/>
                </a:solidFill>
                <a:latin typeface="Permanent Marker"/>
                <a:ea typeface="Permanent Marker"/>
                <a:cs typeface="Permanent Marker"/>
                <a:sym typeface="Permanent Marker"/>
              </a:rPr>
              <a:t>Ecstasy</a:t>
            </a:r>
          </a:p>
        </p:txBody>
      </p:sp>
      <p:sp>
        <p:nvSpPr>
          <p:cNvPr id="59" name="Shape 59"/>
          <p:cNvSpPr txBox="1"/>
          <p:nvPr/>
        </p:nvSpPr>
        <p:spPr>
          <a:xfrm>
            <a:off x="3199250" y="372150"/>
            <a:ext cx="3412500" cy="1326299"/>
          </a:xfrm>
          <a:prstGeom prst="rect">
            <a:avLst/>
          </a:prstGeom>
          <a:noFill/>
          <a:ln>
            <a:noFill/>
          </a:ln>
        </p:spPr>
        <p:txBody>
          <a:bodyPr anchorCtr="0" anchor="t" bIns="91425" lIns="91425" rIns="91425" tIns="91425">
            <a:noAutofit/>
          </a:bodyPr>
          <a:lstStyle/>
          <a:p>
            <a:pPr lvl="0">
              <a:spcBef>
                <a:spcPts val="0"/>
              </a:spcBef>
              <a:buClr>
                <a:schemeClr val="dk1"/>
              </a:buClr>
              <a:buSzPct val="25000"/>
              <a:buFont typeface="Arial"/>
              <a:buNone/>
            </a:pPr>
            <a:r>
              <a:rPr lang="en" sz="6000">
                <a:solidFill>
                  <a:srgbClr val="FFFFFF"/>
                </a:solidFill>
                <a:latin typeface="Permanent Marker"/>
                <a:ea typeface="Permanent Marker"/>
                <a:cs typeface="Permanent Marker"/>
                <a:sym typeface="Permanent Marker"/>
              </a:rPr>
              <a:t>Ecstasy</a:t>
            </a:r>
          </a:p>
        </p:txBody>
      </p:sp>
      <p:sp>
        <p:nvSpPr>
          <p:cNvPr id="60" name="Shape 60"/>
          <p:cNvSpPr txBox="1"/>
          <p:nvPr/>
        </p:nvSpPr>
        <p:spPr>
          <a:xfrm>
            <a:off x="3404750" y="1698450"/>
            <a:ext cx="2551800" cy="760199"/>
          </a:xfrm>
          <a:prstGeom prst="rect">
            <a:avLst/>
          </a:prstGeom>
          <a:noFill/>
          <a:ln>
            <a:noFill/>
          </a:ln>
        </p:spPr>
        <p:txBody>
          <a:bodyPr anchorCtr="0" anchor="t" bIns="91425" lIns="91425" rIns="91425" tIns="91425">
            <a:noAutofit/>
          </a:bodyPr>
          <a:lstStyle/>
          <a:p>
            <a:pPr lvl="0" rtl="0">
              <a:spcBef>
                <a:spcPts val="0"/>
              </a:spcBef>
              <a:buNone/>
            </a:pPr>
            <a:r>
              <a:rPr lang="en" sz="3000">
                <a:latin typeface="Permanent Marker"/>
                <a:ea typeface="Permanent Marker"/>
                <a:cs typeface="Permanent Marker"/>
                <a:sym typeface="Permanent Marker"/>
              </a:rPr>
              <a:t>Created By:</a:t>
            </a:r>
          </a:p>
          <a:p>
            <a:pPr lvl="0">
              <a:spcBef>
                <a:spcPts val="0"/>
              </a:spcBef>
              <a:buNone/>
            </a:pPr>
            <a:r>
              <a:t/>
            </a:r>
            <a:endParaRPr/>
          </a:p>
        </p:txBody>
      </p:sp>
      <p:sp>
        <p:nvSpPr>
          <p:cNvPr id="61" name="Shape 61"/>
          <p:cNvSpPr txBox="1"/>
          <p:nvPr/>
        </p:nvSpPr>
        <p:spPr>
          <a:xfrm>
            <a:off x="3455150" y="1698450"/>
            <a:ext cx="3156599" cy="853199"/>
          </a:xfrm>
          <a:prstGeom prst="rect">
            <a:avLst/>
          </a:prstGeom>
          <a:noFill/>
          <a:ln>
            <a:noFill/>
          </a:ln>
        </p:spPr>
        <p:txBody>
          <a:bodyPr anchorCtr="0" anchor="t" bIns="91425" lIns="91425" rIns="91425" tIns="91425">
            <a:noAutofit/>
          </a:bodyPr>
          <a:lstStyle/>
          <a:p>
            <a:pPr lvl="0">
              <a:spcBef>
                <a:spcPts val="0"/>
              </a:spcBef>
              <a:buClr>
                <a:schemeClr val="dk1"/>
              </a:buClr>
              <a:buSzPct val="36666"/>
              <a:buFont typeface="Arial"/>
              <a:buNone/>
            </a:pPr>
            <a:r>
              <a:rPr lang="en" sz="3000">
                <a:solidFill>
                  <a:srgbClr val="FFFFFF"/>
                </a:solidFill>
                <a:latin typeface="Permanent Marker"/>
                <a:ea typeface="Permanent Marker"/>
                <a:cs typeface="Permanent Marker"/>
                <a:sym typeface="Permanent Marker"/>
              </a:rPr>
              <a:t>Created By:</a:t>
            </a:r>
          </a:p>
        </p:txBody>
      </p:sp>
      <p:sp>
        <p:nvSpPr>
          <p:cNvPr id="62" name="Shape 62"/>
          <p:cNvSpPr txBox="1"/>
          <p:nvPr/>
        </p:nvSpPr>
        <p:spPr>
          <a:xfrm>
            <a:off x="210900" y="2683475"/>
            <a:ext cx="3443699" cy="1481400"/>
          </a:xfrm>
          <a:prstGeom prst="rect">
            <a:avLst/>
          </a:prstGeom>
          <a:noFill/>
          <a:ln>
            <a:noFill/>
          </a:ln>
        </p:spPr>
        <p:txBody>
          <a:bodyPr anchorCtr="0" anchor="t" bIns="91425" lIns="91425" rIns="91425" tIns="91425">
            <a:noAutofit/>
          </a:bodyPr>
          <a:lstStyle/>
          <a:p>
            <a:pPr lvl="0" rtl="0" algn="ctr">
              <a:spcBef>
                <a:spcPts val="0"/>
              </a:spcBef>
              <a:buNone/>
            </a:pPr>
            <a:r>
              <a:rPr lang="en" sz="4800">
                <a:latin typeface="Permanent Marker"/>
                <a:ea typeface="Permanent Marker"/>
                <a:cs typeface="Permanent Marker"/>
                <a:sym typeface="Permanent Marker"/>
              </a:rPr>
              <a:t>Bailey </a:t>
            </a:r>
          </a:p>
          <a:p>
            <a:pPr lvl="0" algn="ctr">
              <a:spcBef>
                <a:spcPts val="0"/>
              </a:spcBef>
              <a:buNone/>
            </a:pPr>
            <a:r>
              <a:rPr lang="en" sz="4800">
                <a:latin typeface="Permanent Marker"/>
                <a:ea typeface="Permanent Marker"/>
                <a:cs typeface="Permanent Marker"/>
                <a:sym typeface="Permanent Marker"/>
              </a:rPr>
              <a:t>Kaopuiki</a:t>
            </a:r>
          </a:p>
        </p:txBody>
      </p:sp>
      <p:sp>
        <p:nvSpPr>
          <p:cNvPr id="63" name="Shape 63"/>
          <p:cNvSpPr txBox="1"/>
          <p:nvPr/>
        </p:nvSpPr>
        <p:spPr>
          <a:xfrm>
            <a:off x="-54275" y="2683475"/>
            <a:ext cx="4087200" cy="1768199"/>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 sz="4800">
                <a:solidFill>
                  <a:srgbClr val="FFFFFF"/>
                </a:solidFill>
                <a:latin typeface="Permanent Marker"/>
                <a:ea typeface="Permanent Marker"/>
                <a:cs typeface="Permanent Marker"/>
                <a:sym typeface="Permanent Marker"/>
              </a:rPr>
              <a:t>Bailey </a:t>
            </a:r>
          </a:p>
          <a:p>
            <a:pPr lvl="0" algn="ctr">
              <a:spcBef>
                <a:spcPts val="0"/>
              </a:spcBef>
              <a:buClr>
                <a:schemeClr val="dk1"/>
              </a:buClr>
              <a:buSzPct val="25000"/>
              <a:buFont typeface="Arial"/>
              <a:buNone/>
            </a:pPr>
            <a:r>
              <a:rPr lang="en" sz="4800">
                <a:solidFill>
                  <a:srgbClr val="FFFFFF"/>
                </a:solidFill>
                <a:latin typeface="Permanent Marker"/>
                <a:ea typeface="Permanent Marker"/>
                <a:cs typeface="Permanent Marker"/>
                <a:sym typeface="Permanent Marker"/>
              </a:rPr>
              <a:t>Kaopuiki</a:t>
            </a:r>
          </a:p>
        </p:txBody>
      </p:sp>
      <p:sp>
        <p:nvSpPr>
          <p:cNvPr id="64" name="Shape 64"/>
          <p:cNvSpPr txBox="1"/>
          <p:nvPr/>
        </p:nvSpPr>
        <p:spPr>
          <a:xfrm>
            <a:off x="4211325" y="2750650"/>
            <a:ext cx="1497000" cy="1768199"/>
          </a:xfrm>
          <a:prstGeom prst="rect">
            <a:avLst/>
          </a:prstGeom>
          <a:noFill/>
          <a:ln>
            <a:noFill/>
          </a:ln>
        </p:spPr>
        <p:txBody>
          <a:bodyPr anchorCtr="0" anchor="t" bIns="91425" lIns="91425" rIns="91425" tIns="91425">
            <a:noAutofit/>
          </a:bodyPr>
          <a:lstStyle/>
          <a:p>
            <a:pPr lvl="0">
              <a:spcBef>
                <a:spcPts val="0"/>
              </a:spcBef>
              <a:buNone/>
            </a:pPr>
            <a:r>
              <a:rPr lang="en" sz="7200">
                <a:latin typeface="Permanent Marker"/>
                <a:ea typeface="Permanent Marker"/>
                <a:cs typeface="Permanent Marker"/>
                <a:sym typeface="Permanent Marker"/>
              </a:rPr>
              <a:t>&amp;</a:t>
            </a:r>
          </a:p>
        </p:txBody>
      </p:sp>
      <p:sp>
        <p:nvSpPr>
          <p:cNvPr id="65" name="Shape 65"/>
          <p:cNvSpPr txBox="1"/>
          <p:nvPr/>
        </p:nvSpPr>
        <p:spPr>
          <a:xfrm>
            <a:off x="4265625" y="2750650"/>
            <a:ext cx="1752899" cy="1876799"/>
          </a:xfrm>
          <a:prstGeom prst="rect">
            <a:avLst/>
          </a:prstGeom>
          <a:noFill/>
          <a:ln>
            <a:noFill/>
          </a:ln>
        </p:spPr>
        <p:txBody>
          <a:bodyPr anchorCtr="0" anchor="t" bIns="91425" lIns="91425" rIns="91425" tIns="91425">
            <a:noAutofit/>
          </a:bodyPr>
          <a:lstStyle/>
          <a:p>
            <a:pPr lvl="0">
              <a:spcBef>
                <a:spcPts val="0"/>
              </a:spcBef>
              <a:buClr>
                <a:schemeClr val="dk1"/>
              </a:buClr>
              <a:buSzPct val="25000"/>
              <a:buFont typeface="Arial"/>
              <a:buNone/>
            </a:pPr>
            <a:r>
              <a:rPr lang="en" sz="7200">
                <a:solidFill>
                  <a:srgbClr val="FFFFFF"/>
                </a:solidFill>
                <a:latin typeface="Permanent Marker"/>
                <a:ea typeface="Permanent Marker"/>
                <a:cs typeface="Permanent Marker"/>
                <a:sym typeface="Permanent Marker"/>
              </a:rPr>
              <a:t>&amp;</a:t>
            </a:r>
          </a:p>
        </p:txBody>
      </p:sp>
      <p:sp>
        <p:nvSpPr>
          <p:cNvPr id="66" name="Shape 66"/>
          <p:cNvSpPr txBox="1"/>
          <p:nvPr/>
        </p:nvSpPr>
        <p:spPr>
          <a:xfrm>
            <a:off x="5933050" y="2786800"/>
            <a:ext cx="2891400" cy="1695899"/>
          </a:xfrm>
          <a:prstGeom prst="rect">
            <a:avLst/>
          </a:prstGeom>
          <a:noFill/>
          <a:ln>
            <a:noFill/>
          </a:ln>
        </p:spPr>
        <p:txBody>
          <a:bodyPr anchorCtr="0" anchor="t" bIns="91425" lIns="91425" rIns="91425" tIns="91425">
            <a:noAutofit/>
          </a:bodyPr>
          <a:lstStyle/>
          <a:p>
            <a:pPr lvl="0" rtl="0" algn="ctr">
              <a:spcBef>
                <a:spcPts val="0"/>
              </a:spcBef>
              <a:buNone/>
            </a:pPr>
            <a:r>
              <a:rPr lang="en" sz="4800">
                <a:latin typeface="Permanent Marker"/>
                <a:ea typeface="Permanent Marker"/>
                <a:cs typeface="Permanent Marker"/>
                <a:sym typeface="Permanent Marker"/>
              </a:rPr>
              <a:t>Zach</a:t>
            </a:r>
          </a:p>
          <a:p>
            <a:pPr lvl="0" algn="ctr">
              <a:spcBef>
                <a:spcPts val="0"/>
              </a:spcBef>
              <a:buNone/>
            </a:pPr>
            <a:r>
              <a:rPr lang="en" sz="4800">
                <a:latin typeface="Permanent Marker"/>
                <a:ea typeface="Permanent Marker"/>
                <a:cs typeface="Permanent Marker"/>
                <a:sym typeface="Permanent Marker"/>
              </a:rPr>
              <a:t>Anguay</a:t>
            </a:r>
          </a:p>
        </p:txBody>
      </p:sp>
      <p:sp>
        <p:nvSpPr>
          <p:cNvPr id="67" name="Shape 67"/>
          <p:cNvSpPr txBox="1"/>
          <p:nvPr/>
        </p:nvSpPr>
        <p:spPr>
          <a:xfrm>
            <a:off x="5933050" y="2786800"/>
            <a:ext cx="2993700" cy="19623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 sz="4800">
                <a:solidFill>
                  <a:srgbClr val="FFFFFF"/>
                </a:solidFill>
                <a:latin typeface="Permanent Marker"/>
                <a:ea typeface="Permanent Marker"/>
                <a:cs typeface="Permanent Marker"/>
                <a:sym typeface="Permanent Marker"/>
              </a:rPr>
              <a:t>Zach</a:t>
            </a:r>
          </a:p>
          <a:p>
            <a:pPr lvl="0" algn="ctr">
              <a:spcBef>
                <a:spcPts val="0"/>
              </a:spcBef>
              <a:buClr>
                <a:schemeClr val="dk1"/>
              </a:buClr>
              <a:buSzPct val="25000"/>
              <a:buFont typeface="Arial"/>
              <a:buNone/>
            </a:pPr>
            <a:r>
              <a:rPr lang="en" sz="4800">
                <a:solidFill>
                  <a:srgbClr val="FFFFFF"/>
                </a:solidFill>
                <a:latin typeface="Permanent Marker"/>
                <a:ea typeface="Permanent Marker"/>
                <a:cs typeface="Permanent Marker"/>
                <a:sym typeface="Permanent Marker"/>
              </a:rPr>
              <a:t>Anguay</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171700"/>
            <a:ext cx="8520599" cy="572699"/>
          </a:xfrm>
          <a:prstGeom prst="rect">
            <a:avLst/>
          </a:prstGeom>
        </p:spPr>
        <p:txBody>
          <a:bodyPr anchorCtr="0" anchor="t" bIns="91425" lIns="91425" rIns="91425" tIns="91425">
            <a:noAutofit/>
          </a:bodyPr>
          <a:lstStyle/>
          <a:p>
            <a:pPr lvl="0" algn="ctr">
              <a:spcBef>
                <a:spcPts val="0"/>
              </a:spcBef>
              <a:buNone/>
            </a:pPr>
            <a:r>
              <a:rPr lang="en">
                <a:latin typeface="Permanent Marker"/>
                <a:ea typeface="Permanent Marker"/>
                <a:cs typeface="Permanent Marker"/>
                <a:sym typeface="Permanent Marker"/>
              </a:rPr>
              <a:t>What Does The Drug Look Like?</a:t>
            </a:r>
          </a:p>
        </p:txBody>
      </p:sp>
      <p:sp>
        <p:nvSpPr>
          <p:cNvPr id="73" name="Shape 73"/>
          <p:cNvSpPr txBox="1"/>
          <p:nvPr>
            <p:ph idx="1" type="body"/>
          </p:nvPr>
        </p:nvSpPr>
        <p:spPr>
          <a:xfrm>
            <a:off x="311700" y="1152475"/>
            <a:ext cx="4334100" cy="3416400"/>
          </a:xfrm>
          <a:prstGeom prst="rect">
            <a:avLst/>
          </a:prstGeom>
        </p:spPr>
        <p:txBody>
          <a:bodyPr anchorCtr="0" anchor="t" bIns="91425" lIns="91425" rIns="91425" tIns="91425">
            <a:noAutofit/>
          </a:bodyPr>
          <a:lstStyle/>
          <a:p>
            <a:pPr lvl="0" rtl="0">
              <a:spcBef>
                <a:spcPts val="0"/>
              </a:spcBef>
              <a:buNone/>
            </a:pPr>
            <a:r>
              <a:rPr lang="en">
                <a:solidFill>
                  <a:srgbClr val="333333"/>
                </a:solidFill>
                <a:highlight>
                  <a:srgbClr val="FFFFFF"/>
                </a:highlight>
                <a:latin typeface="Permanent Marker"/>
                <a:ea typeface="Permanent Marker"/>
                <a:cs typeface="Permanent Marker"/>
                <a:sym typeface="Permanent Marker"/>
              </a:rPr>
              <a:t>ecstasy, is classified as a synthetic stimulant and hallucinogen.  While pure MDMA is a white powder, most ingested ecstasy comes in a colorful pill form.</a:t>
            </a:r>
          </a:p>
          <a:p>
            <a:pPr lvl="0">
              <a:spcBef>
                <a:spcPts val="0"/>
              </a:spcBef>
              <a:buNone/>
            </a:pPr>
            <a:r>
              <a:rPr lang="en">
                <a:solidFill>
                  <a:srgbClr val="333333"/>
                </a:solidFill>
                <a:highlight>
                  <a:srgbClr val="FFFFFF"/>
                </a:highlight>
                <a:latin typeface="Permanent Marker"/>
                <a:ea typeface="Permanent Marker"/>
                <a:cs typeface="Permanent Marker"/>
                <a:sym typeface="Permanent Marker"/>
              </a:rPr>
              <a:t>The pills normally have various names (Mitsubishi, Dolphin, Dove, etc) and stampings, which are intended to indicate the quality of the drug.</a:t>
            </a:r>
          </a:p>
        </p:txBody>
      </p:sp>
      <p:pic>
        <p:nvPicPr>
          <p:cNvPr id="74" name="Shape 74"/>
          <p:cNvPicPr preferRelativeResize="0"/>
          <p:nvPr/>
        </p:nvPicPr>
        <p:blipFill>
          <a:blip r:embed="rId3">
            <a:alphaModFix/>
          </a:blip>
          <a:stretch>
            <a:fillRect/>
          </a:stretch>
        </p:blipFill>
        <p:spPr>
          <a:xfrm>
            <a:off x="5901887" y="2999325"/>
            <a:ext cx="2715299" cy="2108224"/>
          </a:xfrm>
          <a:prstGeom prst="rect">
            <a:avLst/>
          </a:prstGeom>
          <a:noFill/>
          <a:ln>
            <a:noFill/>
          </a:ln>
        </p:spPr>
      </p:pic>
      <p:pic>
        <p:nvPicPr>
          <p:cNvPr id="75" name="Shape 75"/>
          <p:cNvPicPr preferRelativeResize="0"/>
          <p:nvPr/>
        </p:nvPicPr>
        <p:blipFill>
          <a:blip r:embed="rId4">
            <a:alphaModFix/>
          </a:blip>
          <a:stretch>
            <a:fillRect/>
          </a:stretch>
        </p:blipFill>
        <p:spPr>
          <a:xfrm>
            <a:off x="5640100" y="969450"/>
            <a:ext cx="3238875" cy="202987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nvSpPr>
        <p:spPr>
          <a:xfrm>
            <a:off x="394025" y="502725"/>
            <a:ext cx="8124900" cy="4070999"/>
          </a:xfrm>
          <a:prstGeom prst="rect">
            <a:avLst/>
          </a:prstGeom>
          <a:noFill/>
          <a:ln>
            <a:noFill/>
          </a:ln>
        </p:spPr>
        <p:txBody>
          <a:bodyPr anchorCtr="0" anchor="t" bIns="91425" lIns="91425" rIns="91425" tIns="91425">
            <a:noAutofit/>
          </a:bodyPr>
          <a:lstStyle/>
          <a:p>
            <a:pPr lvl="0" rtl="0">
              <a:spcBef>
                <a:spcPts val="0"/>
              </a:spcBef>
              <a:buNone/>
            </a:pPr>
            <a:r>
              <a:rPr lang="en" sz="2300"/>
              <a:t>FOR THOSE WHO RAISED THEIR </a:t>
            </a:r>
            <a:r>
              <a:rPr b="1" i="1" lang="en" sz="2300" u="sng"/>
              <a:t>LEFT</a:t>
            </a:r>
            <a:r>
              <a:rPr lang="en" sz="2300"/>
              <a:t> HAND: if you decide to chose the left, congratulations you did the right thing to do!</a:t>
            </a:r>
          </a:p>
          <a:p>
            <a:pPr lvl="0" rtl="0">
              <a:spcBef>
                <a:spcPts val="0"/>
              </a:spcBef>
              <a:buNone/>
            </a:pPr>
            <a:r>
              <a:t/>
            </a:r>
            <a:endParaRPr/>
          </a:p>
          <a:p>
            <a:pPr lvl="0" rtl="0">
              <a:spcBef>
                <a:spcPts val="0"/>
              </a:spcBef>
              <a:buNone/>
            </a:pPr>
            <a:r>
              <a:rPr lang="en" sz="2300">
                <a:solidFill>
                  <a:schemeClr val="dk1"/>
                </a:solidFill>
                <a:latin typeface="Comic Sans MS"/>
                <a:ea typeface="Comic Sans MS"/>
                <a:cs typeface="Comic Sans MS"/>
                <a:sym typeface="Comic Sans MS"/>
              </a:rPr>
              <a:t>----STORYLINE STORY FOR YOUR DECISION---------</a:t>
            </a:r>
          </a:p>
          <a:p>
            <a:pPr lvl="0" rtl="0">
              <a:spcBef>
                <a:spcPts val="0"/>
              </a:spcBef>
              <a:buClr>
                <a:schemeClr val="dk1"/>
              </a:buClr>
              <a:buSzPct val="47826"/>
              <a:buFont typeface="Arial"/>
              <a:buNone/>
            </a:pPr>
            <a:r>
              <a:rPr lang="en" sz="2300">
                <a:solidFill>
                  <a:schemeClr val="dk1"/>
                </a:solidFill>
                <a:latin typeface="Comic Sans MS"/>
                <a:ea typeface="Comic Sans MS"/>
                <a:cs typeface="Comic Sans MS"/>
                <a:sym typeface="Comic Sans MS"/>
              </a:rPr>
              <a:t>BUT, even though you chose candy over ecstasy the “stranger” actually gave you ecstasy, you chose to drink alcohol during the party and then the ecstasy and alcohol mixed.  Unfortunately mixing alcohol and Ecstasy can lead to heart failure. So you have also died. Congratulations!</a:t>
            </a:r>
          </a:p>
          <a:p>
            <a:pPr lvl="0" rtl="0">
              <a:spcBef>
                <a:spcPts val="0"/>
              </a:spcBef>
              <a:buClr>
                <a:schemeClr val="dk1"/>
              </a:buClr>
              <a:buFont typeface="Arial"/>
              <a:buNone/>
            </a:pPr>
            <a:r>
              <a:t/>
            </a:r>
            <a:endParaRPr sz="2300">
              <a:solidFill>
                <a:schemeClr val="dk1"/>
              </a:solidFill>
              <a:latin typeface="Comic Sans MS"/>
              <a:ea typeface="Comic Sans MS"/>
              <a:cs typeface="Comic Sans MS"/>
              <a:sym typeface="Comic Sans MS"/>
            </a:endParaRPr>
          </a:p>
          <a:p>
            <a:pPr lvl="0">
              <a:spcBef>
                <a:spcPts val="0"/>
              </a:spcBef>
              <a:buClr>
                <a:schemeClr val="dk1"/>
              </a:buClr>
              <a:buSzPct val="47826"/>
              <a:buFont typeface="Arial"/>
              <a:buNone/>
            </a:pPr>
            <a:r>
              <a:rPr lang="en" sz="2300">
                <a:solidFill>
                  <a:schemeClr val="dk1"/>
                </a:solidFill>
                <a:latin typeface="Comic Sans MS"/>
                <a:ea typeface="Comic Sans MS"/>
                <a:cs typeface="Comic Sans MS"/>
                <a:sym typeface="Comic Sans MS"/>
              </a:rPr>
              <a:t>                    (</a:t>
            </a:r>
            <a:r>
              <a:rPr b="1" i="1" lang="en" sz="2300" u="sng">
                <a:solidFill>
                  <a:schemeClr val="dk1"/>
                </a:solidFill>
                <a:latin typeface="Comic Sans MS"/>
                <a:ea typeface="Comic Sans MS"/>
                <a:cs typeface="Comic Sans MS"/>
                <a:sym typeface="Comic Sans MS"/>
              </a:rPr>
              <a:t>MORAL OF THE STORY</a:t>
            </a:r>
            <a:r>
              <a:rPr lang="en" sz="2300">
                <a:solidFill>
                  <a:schemeClr val="dk1"/>
                </a:solidFill>
                <a:latin typeface="Comic Sans MS"/>
                <a:ea typeface="Comic Sans MS"/>
                <a:cs typeface="Comic Sans MS"/>
                <a:sym typeface="Comic Sans MS"/>
              </a:rPr>
              <a: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nvSpPr>
        <p:spPr>
          <a:xfrm>
            <a:off x="3213450" y="73200"/>
            <a:ext cx="2717100" cy="781500"/>
          </a:xfrm>
          <a:prstGeom prst="rect">
            <a:avLst/>
          </a:prstGeom>
          <a:noFill/>
          <a:ln>
            <a:noFill/>
          </a:ln>
        </p:spPr>
        <p:txBody>
          <a:bodyPr anchorCtr="0" anchor="t" bIns="91425" lIns="91425" rIns="91425" tIns="91425">
            <a:noAutofit/>
          </a:bodyPr>
          <a:lstStyle/>
          <a:p>
            <a:pPr lvl="0">
              <a:spcBef>
                <a:spcPts val="0"/>
              </a:spcBef>
              <a:buNone/>
            </a:pPr>
            <a:r>
              <a:rPr lang="en" sz="3000">
                <a:latin typeface="Permanent Marker"/>
                <a:ea typeface="Permanent Marker"/>
                <a:cs typeface="Permanent Marker"/>
                <a:sym typeface="Permanent Marker"/>
              </a:rPr>
              <a:t>Cited Sources</a:t>
            </a:r>
          </a:p>
        </p:txBody>
      </p:sp>
      <p:sp>
        <p:nvSpPr>
          <p:cNvPr id="148" name="Shape 148"/>
          <p:cNvSpPr txBox="1"/>
          <p:nvPr/>
        </p:nvSpPr>
        <p:spPr>
          <a:xfrm>
            <a:off x="735625" y="854700"/>
            <a:ext cx="8083200" cy="4168800"/>
          </a:xfrm>
          <a:prstGeom prst="rect">
            <a:avLst/>
          </a:prstGeom>
          <a:noFill/>
          <a:ln>
            <a:noFill/>
          </a:ln>
        </p:spPr>
        <p:txBody>
          <a:bodyPr anchorCtr="0" anchor="t" bIns="91425" lIns="91425" rIns="91425" tIns="91425">
            <a:noAutofit/>
          </a:bodyPr>
          <a:lstStyle/>
          <a:p>
            <a:pPr indent="-304800" lvl="0" marL="457200" rtl="0">
              <a:lnSpc>
                <a:spcPct val="115000"/>
              </a:lnSpc>
              <a:spcBef>
                <a:spcPts val="0"/>
              </a:spcBef>
              <a:buClr>
                <a:schemeClr val="dk1"/>
              </a:buClr>
              <a:buSzPct val="100000"/>
              <a:buFont typeface="Times New Roman"/>
              <a:buChar char="●"/>
            </a:pPr>
            <a:r>
              <a:rPr i="1" lang="en" sz="1200">
                <a:solidFill>
                  <a:schemeClr val="dk1"/>
                </a:solidFill>
                <a:latin typeface="Times New Roman"/>
                <a:ea typeface="Times New Roman"/>
                <a:cs typeface="Times New Roman"/>
                <a:sym typeface="Times New Roman"/>
              </a:rPr>
              <a:t>The Atlantic</a:t>
            </a:r>
            <a:r>
              <a:rPr lang="en" sz="1200">
                <a:solidFill>
                  <a:schemeClr val="dk1"/>
                </a:solidFill>
                <a:latin typeface="Times New Roman"/>
                <a:ea typeface="Times New Roman"/>
                <a:cs typeface="Times New Roman"/>
                <a:sym typeface="Times New Roman"/>
              </a:rPr>
              <a:t>. Atlantic Media Company, n.d. Web. 19 Jan. 2016. </a:t>
            </a:r>
          </a:p>
          <a:p>
            <a:pPr indent="-304800" lvl="0" marL="457200" rtl="0">
              <a:lnSpc>
                <a:spcPct val="115000"/>
              </a:lnSpc>
              <a:spcBef>
                <a:spcPts val="0"/>
              </a:spcBef>
              <a:buClr>
                <a:schemeClr val="dk1"/>
              </a:buClr>
              <a:buSzPct val="100000"/>
              <a:buFont typeface="Times New Roman"/>
              <a:buChar char="●"/>
            </a:pPr>
            <a:r>
              <a:rPr lang="en" sz="1200">
                <a:solidFill>
                  <a:schemeClr val="dk1"/>
                </a:solidFill>
                <a:latin typeface="Times New Roman"/>
                <a:ea typeface="Times New Roman"/>
                <a:cs typeface="Times New Roman"/>
                <a:sym typeface="Times New Roman"/>
              </a:rPr>
              <a:t>"Ecstasy - Partnership for Drug-Free Kids." </a:t>
            </a:r>
            <a:r>
              <a:rPr i="1" lang="en" sz="1200">
                <a:solidFill>
                  <a:schemeClr val="dk1"/>
                </a:solidFill>
                <a:latin typeface="Times New Roman"/>
                <a:ea typeface="Times New Roman"/>
                <a:cs typeface="Times New Roman"/>
                <a:sym typeface="Times New Roman"/>
              </a:rPr>
              <a:t>Partnership for Drug-Free Kids</a:t>
            </a:r>
            <a:r>
              <a:rPr lang="en" sz="1200">
                <a:solidFill>
                  <a:schemeClr val="dk1"/>
                </a:solidFill>
                <a:latin typeface="Times New Roman"/>
                <a:ea typeface="Times New Roman"/>
                <a:cs typeface="Times New Roman"/>
                <a:sym typeface="Times New Roman"/>
              </a:rPr>
              <a:t>. N.p., n.d. Web. 19 Jan. 2016. </a:t>
            </a:r>
          </a:p>
          <a:p>
            <a:pPr indent="-304800" lvl="0" marL="457200" rtl="0">
              <a:lnSpc>
                <a:spcPct val="115000"/>
              </a:lnSpc>
              <a:spcBef>
                <a:spcPts val="0"/>
              </a:spcBef>
              <a:buClr>
                <a:schemeClr val="dk1"/>
              </a:buClr>
              <a:buSzPct val="100000"/>
              <a:buFont typeface="Times New Roman"/>
              <a:buChar char="●"/>
            </a:pPr>
            <a:r>
              <a:rPr lang="en" sz="1200">
                <a:solidFill>
                  <a:schemeClr val="dk1"/>
                </a:solidFill>
                <a:latin typeface="Times New Roman"/>
                <a:ea typeface="Times New Roman"/>
                <a:cs typeface="Times New Roman"/>
                <a:sym typeface="Times New Roman"/>
              </a:rPr>
              <a:t>"Ecstasy." </a:t>
            </a:r>
            <a:r>
              <a:rPr i="1" lang="en" sz="1200">
                <a:solidFill>
                  <a:schemeClr val="dk1"/>
                </a:solidFill>
                <a:latin typeface="Times New Roman"/>
                <a:ea typeface="Times New Roman"/>
                <a:cs typeface="Times New Roman"/>
                <a:sym typeface="Times New Roman"/>
              </a:rPr>
              <a:t>Ecstasy</a:t>
            </a:r>
            <a:r>
              <a:rPr lang="en" sz="1200">
                <a:solidFill>
                  <a:schemeClr val="dk1"/>
                </a:solidFill>
                <a:latin typeface="Times New Roman"/>
                <a:ea typeface="Times New Roman"/>
                <a:cs typeface="Times New Roman"/>
                <a:sym typeface="Times New Roman"/>
              </a:rPr>
              <a:t>. N.p., n.d. Web. 19 Jan. 2016. </a:t>
            </a:r>
          </a:p>
          <a:p>
            <a:pPr indent="-304800" lvl="0" marL="457200" rtl="0">
              <a:lnSpc>
                <a:spcPct val="115000"/>
              </a:lnSpc>
              <a:spcBef>
                <a:spcPts val="0"/>
              </a:spcBef>
              <a:buClr>
                <a:schemeClr val="dk1"/>
              </a:buClr>
              <a:buSzPct val="100000"/>
              <a:buFont typeface="Times New Roman"/>
              <a:buChar char="●"/>
            </a:pPr>
            <a:r>
              <a:rPr lang="en" sz="1200">
                <a:solidFill>
                  <a:schemeClr val="dk1"/>
                </a:solidFill>
                <a:latin typeface="Times New Roman"/>
                <a:ea typeface="Times New Roman"/>
                <a:cs typeface="Times New Roman"/>
                <a:sym typeface="Times New Roman"/>
              </a:rPr>
              <a:t>"Information About Ecstasy Pills - What Is the Drug MDMA? Drug-Free World." </a:t>
            </a:r>
            <a:r>
              <a:rPr i="1" lang="en" sz="1200">
                <a:solidFill>
                  <a:schemeClr val="dk1"/>
                </a:solidFill>
                <a:latin typeface="Times New Roman"/>
                <a:ea typeface="Times New Roman"/>
                <a:cs typeface="Times New Roman"/>
                <a:sym typeface="Times New Roman"/>
              </a:rPr>
              <a:t>Information About Ecstasy Pills - What Is the Drug MDMA? Drug-Free World</a:t>
            </a:r>
            <a:r>
              <a:rPr lang="en" sz="1200">
                <a:solidFill>
                  <a:schemeClr val="dk1"/>
                </a:solidFill>
                <a:latin typeface="Times New Roman"/>
                <a:ea typeface="Times New Roman"/>
                <a:cs typeface="Times New Roman"/>
                <a:sym typeface="Times New Roman"/>
              </a:rPr>
              <a:t>. N.p., n.d. Web. 19 Jan. 2016. </a:t>
            </a:r>
          </a:p>
          <a:p>
            <a:pPr indent="-304800" lvl="0" marL="457200" rtl="0">
              <a:lnSpc>
                <a:spcPct val="115000"/>
              </a:lnSpc>
              <a:spcBef>
                <a:spcPts val="0"/>
              </a:spcBef>
              <a:buClr>
                <a:schemeClr val="dk1"/>
              </a:buClr>
              <a:buSzPct val="100000"/>
              <a:buFont typeface="Times New Roman"/>
              <a:buChar char="●"/>
            </a:pPr>
            <a:r>
              <a:rPr lang="en" sz="1200">
                <a:solidFill>
                  <a:schemeClr val="dk1"/>
                </a:solidFill>
                <a:latin typeface="Times New Roman"/>
                <a:ea typeface="Times New Roman"/>
                <a:cs typeface="Times New Roman"/>
                <a:sym typeface="Times New Roman"/>
              </a:rPr>
              <a:t>"MDMA - Above the Influence." </a:t>
            </a:r>
            <a:r>
              <a:rPr i="1" lang="en" sz="1200">
                <a:solidFill>
                  <a:schemeClr val="dk1"/>
                </a:solidFill>
                <a:latin typeface="Times New Roman"/>
                <a:ea typeface="Times New Roman"/>
                <a:cs typeface="Times New Roman"/>
                <a:sym typeface="Times New Roman"/>
              </a:rPr>
              <a:t>Above the Influence</a:t>
            </a:r>
            <a:r>
              <a:rPr lang="en" sz="1200">
                <a:solidFill>
                  <a:schemeClr val="dk1"/>
                </a:solidFill>
                <a:latin typeface="Times New Roman"/>
                <a:ea typeface="Times New Roman"/>
                <a:cs typeface="Times New Roman"/>
                <a:sym typeface="Times New Roman"/>
              </a:rPr>
              <a:t>. N.p., n.d. Web. 19 Jan. 2016. </a:t>
            </a:r>
          </a:p>
          <a:p>
            <a:pPr indent="-304800" lvl="0" marL="457200" rtl="0">
              <a:lnSpc>
                <a:spcPct val="115000"/>
              </a:lnSpc>
              <a:spcBef>
                <a:spcPts val="0"/>
              </a:spcBef>
              <a:buClr>
                <a:schemeClr val="dk1"/>
              </a:buClr>
              <a:buSzPct val="100000"/>
              <a:buFont typeface="Times New Roman"/>
              <a:buChar char="●"/>
            </a:pPr>
            <a:r>
              <a:rPr lang="en" sz="1200">
                <a:solidFill>
                  <a:schemeClr val="dk1"/>
                </a:solidFill>
                <a:latin typeface="Times New Roman"/>
                <a:ea typeface="Times New Roman"/>
                <a:cs typeface="Times New Roman"/>
                <a:sym typeface="Times New Roman"/>
              </a:rPr>
              <a:t>"MDMA (Ecstasy or Molly)." </a:t>
            </a:r>
            <a:r>
              <a:rPr i="1" lang="en" sz="1200">
                <a:solidFill>
                  <a:schemeClr val="dk1"/>
                </a:solidFill>
                <a:latin typeface="Times New Roman"/>
                <a:ea typeface="Times New Roman"/>
                <a:cs typeface="Times New Roman"/>
                <a:sym typeface="Times New Roman"/>
              </a:rPr>
              <a:t>DrugFacts:</a:t>
            </a:r>
            <a:r>
              <a:rPr lang="en" sz="1200">
                <a:solidFill>
                  <a:schemeClr val="dk1"/>
                </a:solidFill>
                <a:latin typeface="Times New Roman"/>
                <a:ea typeface="Times New Roman"/>
                <a:cs typeface="Times New Roman"/>
                <a:sym typeface="Times New Roman"/>
              </a:rPr>
              <a:t>. N.p., n.d. Web. 19 Jan. 2016. </a:t>
            </a:r>
          </a:p>
          <a:p>
            <a:pPr indent="-304800" lvl="0" marL="457200" rtl="0">
              <a:lnSpc>
                <a:spcPct val="115000"/>
              </a:lnSpc>
              <a:spcBef>
                <a:spcPts val="0"/>
              </a:spcBef>
              <a:buClr>
                <a:schemeClr val="dk1"/>
              </a:buClr>
              <a:buSzPct val="100000"/>
              <a:buFont typeface="Times New Roman"/>
              <a:buChar char="●"/>
            </a:pPr>
            <a:r>
              <a:rPr lang="en" sz="1200">
                <a:solidFill>
                  <a:schemeClr val="dk1"/>
                </a:solidFill>
                <a:latin typeface="Times New Roman"/>
                <a:ea typeface="Times New Roman"/>
                <a:cs typeface="Times New Roman"/>
                <a:sym typeface="Times New Roman"/>
              </a:rPr>
              <a:t>"What You Need to Know About Drugs: Ecstasy." </a:t>
            </a:r>
            <a:r>
              <a:rPr i="1" lang="en" sz="1200">
                <a:solidFill>
                  <a:schemeClr val="dk1"/>
                </a:solidFill>
                <a:latin typeface="Times New Roman"/>
                <a:ea typeface="Times New Roman"/>
                <a:cs typeface="Times New Roman"/>
                <a:sym typeface="Times New Roman"/>
              </a:rPr>
              <a:t>KidsHealth - the Web's Most Visited Site about Children's Health</a:t>
            </a:r>
            <a:r>
              <a:rPr lang="en" sz="1200">
                <a:solidFill>
                  <a:schemeClr val="dk1"/>
                </a:solidFill>
                <a:latin typeface="Times New Roman"/>
                <a:ea typeface="Times New Roman"/>
                <a:cs typeface="Times New Roman"/>
                <a:sym typeface="Times New Roman"/>
              </a:rPr>
              <a:t>. Ed. Mary L. Gavin. The Nemours Foundation, 01 Jan. 2014. Web. 19 Jan. 2016.</a:t>
            </a:r>
          </a:p>
          <a:p>
            <a:pPr indent="-412750" lvl="0" marL="355600" rtl="0">
              <a:lnSpc>
                <a:spcPct val="115000"/>
              </a:lnSpc>
              <a:spcBef>
                <a:spcPts val="0"/>
              </a:spcBef>
              <a:buClr>
                <a:schemeClr val="dk1"/>
              </a:buClr>
              <a:buFont typeface="Arial"/>
              <a:buNone/>
            </a:pPr>
            <a:r>
              <a:t/>
            </a:r>
            <a:endParaRPr sz="1200">
              <a:solidFill>
                <a:schemeClr val="dk1"/>
              </a:solidFill>
              <a:latin typeface="Times New Roman"/>
              <a:ea typeface="Times New Roman"/>
              <a:cs typeface="Times New Roman"/>
              <a:sym typeface="Times New Roman"/>
            </a:endParaRP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46500"/>
            <a:ext cx="8520599" cy="572699"/>
          </a:xfrm>
          <a:prstGeom prst="rect">
            <a:avLst/>
          </a:prstGeom>
        </p:spPr>
        <p:txBody>
          <a:bodyPr anchorCtr="0" anchor="t" bIns="91425" lIns="91425" rIns="91425" tIns="91425">
            <a:noAutofit/>
          </a:bodyPr>
          <a:lstStyle/>
          <a:p>
            <a:pPr lvl="0" algn="ctr">
              <a:spcBef>
                <a:spcPts val="0"/>
              </a:spcBef>
              <a:buNone/>
            </a:pPr>
            <a:r>
              <a:rPr lang="en">
                <a:latin typeface="Permanent Marker"/>
                <a:ea typeface="Permanent Marker"/>
                <a:cs typeface="Permanent Marker"/>
                <a:sym typeface="Permanent Marker"/>
              </a:rPr>
              <a:t>What Are The Short Term Effects</a:t>
            </a:r>
          </a:p>
        </p:txBody>
      </p:sp>
      <p:sp>
        <p:nvSpPr>
          <p:cNvPr id="81" name="Shape 81"/>
          <p:cNvSpPr txBox="1"/>
          <p:nvPr>
            <p:ph idx="1" type="body"/>
          </p:nvPr>
        </p:nvSpPr>
        <p:spPr>
          <a:xfrm>
            <a:off x="311700" y="1152475"/>
            <a:ext cx="2940299" cy="3416400"/>
          </a:xfrm>
          <a:prstGeom prst="rect">
            <a:avLst/>
          </a:prstGeom>
        </p:spPr>
        <p:txBody>
          <a:bodyPr anchorCtr="0" anchor="t" bIns="91425" lIns="91425" rIns="91425" tIns="91425">
            <a:noAutofit/>
          </a:bodyPr>
          <a:lstStyle/>
          <a:p>
            <a:pPr indent="-342900" lvl="0" marL="457200" rtl="0">
              <a:lnSpc>
                <a:spcPct val="150000"/>
              </a:lnSpc>
              <a:spcBef>
                <a:spcPts val="0"/>
              </a:spcBef>
              <a:spcAft>
                <a:spcPts val="0"/>
              </a:spcAft>
              <a:buClr>
                <a:srgbClr val="333333"/>
              </a:buClr>
              <a:buSzPct val="100000"/>
              <a:buFont typeface="Permanent Marker"/>
            </a:pPr>
            <a:r>
              <a:rPr lang="en">
                <a:solidFill>
                  <a:srgbClr val="333333"/>
                </a:solidFill>
                <a:latin typeface="Permanent Marker"/>
                <a:ea typeface="Permanent Marker"/>
                <a:cs typeface="Permanent Marker"/>
                <a:sym typeface="Permanent Marker"/>
              </a:rPr>
              <a:t>Impaired judgment</a:t>
            </a:r>
          </a:p>
          <a:p>
            <a:pPr indent="-342900" lvl="0" marL="457200" rtl="0">
              <a:lnSpc>
                <a:spcPct val="150000"/>
              </a:lnSpc>
              <a:spcBef>
                <a:spcPts val="0"/>
              </a:spcBef>
              <a:spcAft>
                <a:spcPts val="0"/>
              </a:spcAft>
              <a:buClr>
                <a:srgbClr val="333333"/>
              </a:buClr>
              <a:buSzPct val="100000"/>
              <a:buFont typeface="Permanent Marker"/>
            </a:pPr>
            <a:r>
              <a:rPr lang="en">
                <a:solidFill>
                  <a:srgbClr val="333333"/>
                </a:solidFill>
                <a:latin typeface="Permanent Marker"/>
                <a:ea typeface="Permanent Marker"/>
                <a:cs typeface="Permanent Marker"/>
                <a:sym typeface="Permanent Marker"/>
              </a:rPr>
              <a:t>False sense of affection</a:t>
            </a:r>
          </a:p>
          <a:p>
            <a:pPr indent="-342900" lvl="0" marL="457200" rtl="0">
              <a:lnSpc>
                <a:spcPct val="150000"/>
              </a:lnSpc>
              <a:spcBef>
                <a:spcPts val="0"/>
              </a:spcBef>
              <a:spcAft>
                <a:spcPts val="0"/>
              </a:spcAft>
              <a:buClr>
                <a:srgbClr val="333333"/>
              </a:buClr>
              <a:buSzPct val="100000"/>
              <a:buFont typeface="Permanent Marker"/>
            </a:pPr>
            <a:r>
              <a:rPr lang="en">
                <a:solidFill>
                  <a:srgbClr val="333333"/>
                </a:solidFill>
                <a:latin typeface="Permanent Marker"/>
                <a:ea typeface="Permanent Marker"/>
                <a:cs typeface="Permanent Marker"/>
                <a:sym typeface="Permanent Marker"/>
              </a:rPr>
              <a:t>Confusion</a:t>
            </a:r>
          </a:p>
          <a:p>
            <a:pPr indent="-342900" lvl="0" marL="457200" rtl="0">
              <a:lnSpc>
                <a:spcPct val="150000"/>
              </a:lnSpc>
              <a:spcBef>
                <a:spcPts val="0"/>
              </a:spcBef>
              <a:spcAft>
                <a:spcPts val="0"/>
              </a:spcAft>
              <a:buClr>
                <a:srgbClr val="333333"/>
              </a:buClr>
              <a:buSzPct val="100000"/>
              <a:buFont typeface="Permanent Marker"/>
            </a:pPr>
            <a:r>
              <a:rPr lang="en">
                <a:solidFill>
                  <a:srgbClr val="333333"/>
                </a:solidFill>
                <a:latin typeface="Permanent Marker"/>
                <a:ea typeface="Permanent Marker"/>
                <a:cs typeface="Permanent Marker"/>
                <a:sym typeface="Permanent Marker"/>
              </a:rPr>
              <a:t>Depression</a:t>
            </a:r>
          </a:p>
          <a:p>
            <a:pPr indent="-342900" lvl="0" marL="457200" rtl="0">
              <a:lnSpc>
                <a:spcPct val="150000"/>
              </a:lnSpc>
              <a:spcBef>
                <a:spcPts val="0"/>
              </a:spcBef>
              <a:spcAft>
                <a:spcPts val="0"/>
              </a:spcAft>
              <a:buClr>
                <a:srgbClr val="333333"/>
              </a:buClr>
              <a:buSzPct val="100000"/>
              <a:buFont typeface="Permanent Marker"/>
            </a:pPr>
            <a:r>
              <a:rPr lang="en">
                <a:solidFill>
                  <a:srgbClr val="333333"/>
                </a:solidFill>
                <a:latin typeface="Permanent Marker"/>
                <a:ea typeface="Permanent Marker"/>
                <a:cs typeface="Permanent Marker"/>
                <a:sym typeface="Permanent Marker"/>
              </a:rPr>
              <a:t>Sleep problems</a:t>
            </a:r>
          </a:p>
          <a:p>
            <a:pPr lvl="0" rtl="0">
              <a:lnSpc>
                <a:spcPct val="150000"/>
              </a:lnSpc>
              <a:spcBef>
                <a:spcPts val="0"/>
              </a:spcBef>
              <a:spcAft>
                <a:spcPts val="0"/>
              </a:spcAft>
              <a:buNone/>
            </a:pPr>
            <a:r>
              <a:t/>
            </a:r>
            <a:endParaRPr sz="1000">
              <a:solidFill>
                <a:srgbClr val="333333"/>
              </a:solidFill>
              <a:latin typeface="Verdana"/>
              <a:ea typeface="Verdana"/>
              <a:cs typeface="Verdana"/>
              <a:sym typeface="Verdana"/>
            </a:endParaRPr>
          </a:p>
          <a:p>
            <a:pPr lvl="0">
              <a:spcBef>
                <a:spcPts val="0"/>
              </a:spcBef>
              <a:buNone/>
            </a:pPr>
            <a:r>
              <a:t/>
            </a:r>
            <a:endParaRPr/>
          </a:p>
        </p:txBody>
      </p:sp>
      <p:sp>
        <p:nvSpPr>
          <p:cNvPr id="82" name="Shape 82"/>
          <p:cNvSpPr txBox="1"/>
          <p:nvPr/>
        </p:nvSpPr>
        <p:spPr>
          <a:xfrm>
            <a:off x="3288150" y="1122775"/>
            <a:ext cx="2567699" cy="3475799"/>
          </a:xfrm>
          <a:prstGeom prst="rect">
            <a:avLst/>
          </a:prstGeom>
          <a:noFill/>
          <a:ln>
            <a:noFill/>
          </a:ln>
        </p:spPr>
        <p:txBody>
          <a:bodyPr anchorCtr="0" anchor="t" bIns="91425" lIns="91425" rIns="91425" tIns="91425">
            <a:noAutofit/>
          </a:bodyPr>
          <a:lstStyle/>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Faintness and chills or swelling</a:t>
            </a:r>
          </a:p>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Involuntary teeth clenching</a:t>
            </a:r>
          </a:p>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Blurred vision</a:t>
            </a:r>
          </a:p>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Nausea</a:t>
            </a:r>
          </a:p>
        </p:txBody>
      </p:sp>
      <p:sp>
        <p:nvSpPr>
          <p:cNvPr id="83" name="Shape 83"/>
          <p:cNvSpPr txBox="1"/>
          <p:nvPr/>
        </p:nvSpPr>
        <p:spPr>
          <a:xfrm>
            <a:off x="6166325" y="1291975"/>
            <a:ext cx="2567699" cy="3137399"/>
          </a:xfrm>
          <a:prstGeom prst="rect">
            <a:avLst/>
          </a:prstGeom>
          <a:noFill/>
          <a:ln>
            <a:noFill/>
          </a:ln>
        </p:spPr>
        <p:txBody>
          <a:bodyPr anchorCtr="0" anchor="t" bIns="91425" lIns="91425" rIns="91425" tIns="91425">
            <a:noAutofit/>
          </a:bodyPr>
          <a:lstStyle/>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Severe anxiety</a:t>
            </a:r>
          </a:p>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Paranoia</a:t>
            </a:r>
          </a:p>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Drug cravings</a:t>
            </a:r>
          </a:p>
          <a:p>
            <a:pPr indent="-342900" lvl="0" marL="457200" rtl="0">
              <a:lnSpc>
                <a:spcPct val="150000"/>
              </a:lnSpc>
              <a:spcBef>
                <a:spcPts val="0"/>
              </a:spcBef>
              <a:buClr>
                <a:srgbClr val="333333"/>
              </a:buClr>
              <a:buSzPct val="100000"/>
              <a:buFont typeface="Permanent Marker"/>
            </a:pPr>
            <a:r>
              <a:rPr lang="en" sz="1800">
                <a:solidFill>
                  <a:srgbClr val="333333"/>
                </a:solidFill>
                <a:latin typeface="Permanent Marker"/>
                <a:ea typeface="Permanent Marker"/>
                <a:cs typeface="Permanent Marker"/>
                <a:sym typeface="Permanent Marker"/>
              </a:rPr>
              <a:t>Muscle tension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256400" y="156075"/>
            <a:ext cx="8520599" cy="572699"/>
          </a:xfrm>
          <a:prstGeom prst="rect">
            <a:avLst/>
          </a:prstGeom>
        </p:spPr>
        <p:txBody>
          <a:bodyPr anchorCtr="0" anchor="t" bIns="91425" lIns="91425" rIns="91425" tIns="91425">
            <a:noAutofit/>
          </a:bodyPr>
          <a:lstStyle/>
          <a:p>
            <a:pPr lvl="0" algn="ctr">
              <a:spcBef>
                <a:spcPts val="0"/>
              </a:spcBef>
              <a:buNone/>
            </a:pPr>
            <a:r>
              <a:rPr lang="en">
                <a:latin typeface="Permanent Marker"/>
                <a:ea typeface="Permanent Marker"/>
                <a:cs typeface="Permanent Marker"/>
                <a:sym typeface="Permanent Marker"/>
              </a:rPr>
              <a:t>What Are The Long Term Effects?</a:t>
            </a:r>
          </a:p>
        </p:txBody>
      </p:sp>
      <p:sp>
        <p:nvSpPr>
          <p:cNvPr id="89" name="Shape 89"/>
          <p:cNvSpPr txBox="1"/>
          <p:nvPr>
            <p:ph idx="1" type="body"/>
          </p:nvPr>
        </p:nvSpPr>
        <p:spPr>
          <a:xfrm>
            <a:off x="303450" y="913050"/>
            <a:ext cx="4211700" cy="3416400"/>
          </a:xfrm>
          <a:prstGeom prst="rect">
            <a:avLst/>
          </a:prstGeom>
        </p:spPr>
        <p:txBody>
          <a:bodyPr anchorCtr="0" anchor="t" bIns="91425" lIns="91425" rIns="91425" tIns="91425">
            <a:noAutofit/>
          </a:bodyPr>
          <a:lstStyle/>
          <a:p>
            <a:pPr indent="-336550" lvl="0" marL="457200" rtl="0">
              <a:lnSpc>
                <a:spcPct val="150000"/>
              </a:lnSpc>
              <a:spcBef>
                <a:spcPts val="0"/>
              </a:spcBef>
              <a:spcAft>
                <a:spcPts val="0"/>
              </a:spcAft>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Long-lasting brain damage affecting thought and memory</a:t>
            </a:r>
          </a:p>
          <a:p>
            <a:pPr indent="-336550" lvl="0" marL="457200" rtl="0">
              <a:lnSpc>
                <a:spcPct val="150000"/>
              </a:lnSpc>
              <a:spcBef>
                <a:spcPts val="0"/>
              </a:spcBef>
              <a:spcAft>
                <a:spcPts val="0"/>
              </a:spcAft>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Damage to portions of the brain that regulate critical functions such as learning, sleep and emotion</a:t>
            </a:r>
          </a:p>
          <a:p>
            <a:pPr indent="-336550" lvl="0" marL="457200" rtl="0">
              <a:lnSpc>
                <a:spcPct val="150000"/>
              </a:lnSpc>
              <a:spcBef>
                <a:spcPts val="0"/>
              </a:spcBef>
              <a:spcAft>
                <a:spcPts val="0"/>
              </a:spcAft>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It is as if the brain switchboard was torn apart, then rewired backwards</a:t>
            </a:r>
          </a:p>
          <a:p>
            <a:pPr lvl="0">
              <a:spcBef>
                <a:spcPts val="0"/>
              </a:spcBef>
              <a:buNone/>
            </a:pPr>
            <a:r>
              <a:t/>
            </a:r>
            <a:endParaRPr/>
          </a:p>
        </p:txBody>
      </p:sp>
      <p:sp>
        <p:nvSpPr>
          <p:cNvPr id="90" name="Shape 90"/>
          <p:cNvSpPr txBox="1"/>
          <p:nvPr/>
        </p:nvSpPr>
        <p:spPr>
          <a:xfrm>
            <a:off x="4738125" y="854550"/>
            <a:ext cx="3987600" cy="3434399"/>
          </a:xfrm>
          <a:prstGeom prst="rect">
            <a:avLst/>
          </a:prstGeom>
          <a:noFill/>
          <a:ln>
            <a:noFill/>
          </a:ln>
        </p:spPr>
        <p:txBody>
          <a:bodyPr anchorCtr="0" anchor="t" bIns="91425" lIns="91425" rIns="91425" tIns="91425">
            <a:noAutofit/>
          </a:bodyPr>
          <a:lstStyle/>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Degenerated nerve branches and nerve endings</a:t>
            </a:r>
          </a:p>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Depression, anxiety, memory loss</a:t>
            </a:r>
          </a:p>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Kidney failure</a:t>
            </a:r>
          </a:p>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Hemorrhaging</a:t>
            </a:r>
          </a:p>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Psychosis</a:t>
            </a:r>
          </a:p>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Cardiovascular collapse</a:t>
            </a:r>
          </a:p>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Convulsions</a:t>
            </a:r>
          </a:p>
          <a:p>
            <a:pPr indent="-336550" lvl="0" marL="457200" rtl="0">
              <a:lnSpc>
                <a:spcPct val="150000"/>
              </a:lnSpc>
              <a:spcBef>
                <a:spcPts val="0"/>
              </a:spcBef>
              <a:buClr>
                <a:srgbClr val="333333"/>
              </a:buClr>
              <a:buSzPct val="100000"/>
              <a:buFont typeface="Permanent Marker"/>
            </a:pPr>
            <a:r>
              <a:rPr lang="en" sz="1700">
                <a:solidFill>
                  <a:srgbClr val="333333"/>
                </a:solidFill>
                <a:latin typeface="Permanent Marker"/>
                <a:ea typeface="Permanent Marker"/>
                <a:cs typeface="Permanent Marker"/>
                <a:sym typeface="Permanent Marker"/>
              </a:rPr>
              <a:t>Death</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221700"/>
            <a:ext cx="8520599" cy="572699"/>
          </a:xfrm>
          <a:prstGeom prst="rect">
            <a:avLst/>
          </a:prstGeom>
        </p:spPr>
        <p:txBody>
          <a:bodyPr anchorCtr="0" anchor="t" bIns="91425" lIns="91425" rIns="91425" tIns="91425">
            <a:noAutofit/>
          </a:bodyPr>
          <a:lstStyle/>
          <a:p>
            <a:pPr lvl="0" algn="ctr">
              <a:spcBef>
                <a:spcPts val="0"/>
              </a:spcBef>
              <a:buNone/>
            </a:pPr>
            <a:r>
              <a:rPr lang="en">
                <a:latin typeface="Permanent Marker"/>
                <a:ea typeface="Permanent Marker"/>
                <a:cs typeface="Permanent Marker"/>
                <a:sym typeface="Permanent Marker"/>
              </a:rPr>
              <a:t>How It's Analyzed or Identified</a:t>
            </a:r>
          </a:p>
        </p:txBody>
      </p:sp>
      <p:sp>
        <p:nvSpPr>
          <p:cNvPr id="96" name="Shape 96"/>
          <p:cNvSpPr txBox="1"/>
          <p:nvPr>
            <p:ph idx="1" type="body"/>
          </p:nvPr>
        </p:nvSpPr>
        <p:spPr>
          <a:xfrm>
            <a:off x="311700" y="1152475"/>
            <a:ext cx="3309899" cy="3623100"/>
          </a:xfrm>
          <a:prstGeom prst="rect">
            <a:avLst/>
          </a:prstGeom>
          <a:noFill/>
          <a:ln>
            <a:noFill/>
          </a:ln>
        </p:spPr>
        <p:txBody>
          <a:bodyPr anchorCtr="0" anchor="t" bIns="91425" lIns="91425" rIns="91425" tIns="91425">
            <a:noAutofit/>
          </a:bodyPr>
          <a:lstStyle/>
          <a:p>
            <a:pPr lvl="0" rtl="0">
              <a:spcBef>
                <a:spcPts val="0"/>
              </a:spcBef>
              <a:buNone/>
            </a:pPr>
            <a:r>
              <a:rPr lang="en" sz="1400">
                <a:solidFill>
                  <a:srgbClr val="4B4A4A"/>
                </a:solidFill>
                <a:highlight>
                  <a:srgbClr val="FFFFFF"/>
                </a:highlight>
                <a:latin typeface="Permanent Marker"/>
                <a:ea typeface="Permanent Marker"/>
                <a:cs typeface="Permanent Marker"/>
                <a:sym typeface="Permanent Marker"/>
              </a:rPr>
              <a:t>The </a:t>
            </a:r>
            <a:r>
              <a:rPr lang="en" sz="1400" u="sng">
                <a:solidFill>
                  <a:srgbClr val="4B4A4A"/>
                </a:solidFill>
                <a:highlight>
                  <a:srgbClr val="FFFFFF"/>
                </a:highlight>
                <a:latin typeface="Permanent Marker"/>
                <a:ea typeface="Permanent Marker"/>
                <a:cs typeface="Permanent Marker"/>
                <a:sym typeface="Permanent Marker"/>
              </a:rPr>
              <a:t>Marquis test is a reagent field test</a:t>
            </a:r>
            <a:r>
              <a:rPr lang="en" sz="1400">
                <a:solidFill>
                  <a:srgbClr val="4B4A4A"/>
                </a:solidFill>
                <a:highlight>
                  <a:srgbClr val="FFFFFF"/>
                </a:highlight>
                <a:latin typeface="Permanent Marker"/>
                <a:ea typeface="Permanent Marker"/>
                <a:cs typeface="Permanent Marker"/>
                <a:sym typeface="Permanent Marker"/>
              </a:rPr>
              <a:t> conducted by placing a drop of reagent liquid onto a small sample of the material being tested. The chemicals in the reagent react differently with different chemicals, turning a variety of colors based on the what is in the material being tested. A typical reaction to MDMA is dark purple / black. A bright orange reaction can indicate the presence of amphetamine or methamphetamine (speed).</a:t>
            </a:r>
          </a:p>
          <a:p>
            <a:pPr lvl="0" rtl="0">
              <a:spcBef>
                <a:spcPts val="0"/>
              </a:spcBef>
              <a:buNone/>
            </a:pPr>
            <a:r>
              <a:t/>
            </a:r>
            <a:endParaRPr sz="1100">
              <a:solidFill>
                <a:srgbClr val="4B4A4A"/>
              </a:solidFill>
              <a:highlight>
                <a:srgbClr val="FFFFFF"/>
              </a:highlight>
            </a:endParaRPr>
          </a:p>
          <a:p>
            <a:pPr lvl="0">
              <a:spcBef>
                <a:spcPts val="0"/>
              </a:spcBef>
              <a:buNone/>
            </a:pPr>
            <a:r>
              <a:t/>
            </a:r>
            <a:endParaRPr>
              <a:solidFill>
                <a:srgbClr val="000000"/>
              </a:solidFill>
              <a:highlight>
                <a:srgbClr val="FFFFFF"/>
              </a:highlight>
              <a:latin typeface="Permanent Marker"/>
              <a:ea typeface="Permanent Marker"/>
              <a:cs typeface="Permanent Marker"/>
              <a:sym typeface="Permanent Marker"/>
            </a:endParaRPr>
          </a:p>
        </p:txBody>
      </p:sp>
      <p:pic>
        <p:nvPicPr>
          <p:cNvPr id="97" name="Shape 97"/>
          <p:cNvPicPr preferRelativeResize="0"/>
          <p:nvPr/>
        </p:nvPicPr>
        <p:blipFill>
          <a:blip r:embed="rId3">
            <a:alphaModFix/>
          </a:blip>
          <a:stretch>
            <a:fillRect/>
          </a:stretch>
        </p:blipFill>
        <p:spPr>
          <a:xfrm>
            <a:off x="4385625" y="941537"/>
            <a:ext cx="4248150" cy="1266825"/>
          </a:xfrm>
          <a:prstGeom prst="rect">
            <a:avLst/>
          </a:prstGeom>
          <a:noFill/>
          <a:ln>
            <a:noFill/>
          </a:ln>
        </p:spPr>
      </p:pic>
      <p:sp>
        <p:nvSpPr>
          <p:cNvPr id="98" name="Shape 98"/>
          <p:cNvSpPr txBox="1"/>
          <p:nvPr/>
        </p:nvSpPr>
        <p:spPr>
          <a:xfrm>
            <a:off x="3695975" y="2355525"/>
            <a:ext cx="4764299" cy="1775699"/>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Clr>
                <a:schemeClr val="dk1"/>
              </a:buClr>
              <a:buSzPct val="64705"/>
              <a:buFont typeface="Arial"/>
              <a:buNone/>
            </a:pPr>
            <a:r>
              <a:rPr lang="en" sz="1700">
                <a:solidFill>
                  <a:srgbClr val="4B4A4A"/>
                </a:solidFill>
                <a:highlight>
                  <a:srgbClr val="FFFFFF"/>
                </a:highlight>
                <a:latin typeface="Permanent Marker"/>
                <a:ea typeface="Permanent Marker"/>
                <a:cs typeface="Permanent Marker"/>
                <a:sym typeface="Permanent Marker"/>
              </a:rPr>
              <a:t>The </a:t>
            </a:r>
            <a:r>
              <a:rPr lang="en" sz="1700" u="sng">
                <a:solidFill>
                  <a:srgbClr val="4B4A4A"/>
                </a:solidFill>
                <a:highlight>
                  <a:srgbClr val="FFFFFF"/>
                </a:highlight>
                <a:latin typeface="Permanent Marker"/>
                <a:ea typeface="Permanent Marker"/>
                <a:cs typeface="Permanent Marker"/>
                <a:sym typeface="Permanent Marker"/>
              </a:rPr>
              <a:t>Simon's reagent field test</a:t>
            </a:r>
            <a:r>
              <a:rPr lang="en" sz="1700">
                <a:solidFill>
                  <a:srgbClr val="4B4A4A"/>
                </a:solidFill>
                <a:highlight>
                  <a:srgbClr val="FFFFFF"/>
                </a:highlight>
                <a:latin typeface="Permanent Marker"/>
                <a:ea typeface="Permanent Marker"/>
                <a:cs typeface="Permanent Marker"/>
                <a:sym typeface="Permanent Marker"/>
              </a:rPr>
              <a:t> is a two part test, a single drop of the first chemical is dripped onto the target substance and then the second chemical (baking soda water in this case) is dripped onto the substance and the color change occurs. Simon's Reagent should change to a dark blue if MDMA is present.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sz="3400">
                <a:latin typeface="Averia Gruesa Libre"/>
                <a:ea typeface="Averia Gruesa Libre"/>
                <a:cs typeface="Averia Gruesa Libre"/>
                <a:sym typeface="Averia Gruesa Libre"/>
              </a:rPr>
              <a:t>Ecstasy penalty</a:t>
            </a:r>
            <a:r>
              <a:rPr lang="en"/>
              <a:t> </a:t>
            </a:r>
          </a:p>
        </p:txBody>
      </p:sp>
      <p:sp>
        <p:nvSpPr>
          <p:cNvPr id="104" name="Shape 104"/>
          <p:cNvSpPr txBox="1"/>
          <p:nvPr>
            <p:ph idx="1" type="body"/>
          </p:nvPr>
        </p:nvSpPr>
        <p:spPr>
          <a:xfrm>
            <a:off x="311700" y="1170396"/>
            <a:ext cx="8520599" cy="3416400"/>
          </a:xfrm>
          <a:prstGeom prst="rect">
            <a:avLst/>
          </a:prstGeom>
        </p:spPr>
        <p:txBody>
          <a:bodyPr anchorCtr="0" anchor="t" bIns="91425" lIns="91425" rIns="91425" tIns="91425">
            <a:noAutofit/>
          </a:bodyPr>
          <a:lstStyle/>
          <a:p>
            <a:pPr lvl="0">
              <a:spcBef>
                <a:spcPts val="0"/>
              </a:spcBef>
              <a:buNone/>
            </a:pPr>
            <a:r>
              <a:rPr lang="en" sz="2100">
                <a:latin typeface="Averia Gruesa Libre"/>
                <a:ea typeface="Averia Gruesa Libre"/>
                <a:cs typeface="Averia Gruesa Libre"/>
                <a:sym typeface="Averia Gruesa Libre"/>
              </a:rPr>
              <a:t>Possession of 5 grams or more of Ecstasy carries a lent alt of 5-40 years in prison. A person who is convicted with 50 grams or more of ecstasy may be sentenced of 10 years to life and/or be required to pay a fine of up to $4 million if the defendant is an individual or $10 million if the defendant is other than an individual.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nvSpPr>
        <p:spPr>
          <a:xfrm>
            <a:off x="3565650" y="309025"/>
            <a:ext cx="2012699" cy="545999"/>
          </a:xfrm>
          <a:prstGeom prst="rect">
            <a:avLst/>
          </a:prstGeom>
          <a:noFill/>
          <a:ln>
            <a:noFill/>
          </a:ln>
        </p:spPr>
        <p:txBody>
          <a:bodyPr anchorCtr="0" anchor="t" bIns="91425" lIns="91425" rIns="91425" tIns="91425">
            <a:noAutofit/>
          </a:bodyPr>
          <a:lstStyle/>
          <a:p>
            <a:pPr lvl="0">
              <a:spcBef>
                <a:spcPts val="0"/>
              </a:spcBef>
              <a:buNone/>
            </a:pPr>
            <a:r>
              <a:rPr lang="en" sz="3600">
                <a:latin typeface="Permanent Marker"/>
                <a:ea typeface="Permanent Marker"/>
                <a:cs typeface="Permanent Marker"/>
                <a:sym typeface="Permanent Marker"/>
              </a:rPr>
              <a:t>Quiz Yo</a:t>
            </a:r>
          </a:p>
        </p:txBody>
      </p:sp>
      <p:sp>
        <p:nvSpPr>
          <p:cNvPr id="110" name="Shape 110"/>
          <p:cNvSpPr txBox="1"/>
          <p:nvPr/>
        </p:nvSpPr>
        <p:spPr>
          <a:xfrm>
            <a:off x="180575" y="1072412"/>
            <a:ext cx="9229499" cy="545999"/>
          </a:xfrm>
          <a:prstGeom prst="rect">
            <a:avLst/>
          </a:prstGeom>
          <a:noFill/>
          <a:ln>
            <a:noFill/>
          </a:ln>
        </p:spPr>
        <p:txBody>
          <a:bodyPr anchorCtr="0" anchor="t" bIns="91425" lIns="91425" rIns="91425" tIns="91425">
            <a:noAutofit/>
          </a:bodyPr>
          <a:lstStyle/>
          <a:p>
            <a:pPr lvl="0">
              <a:spcBef>
                <a:spcPts val="0"/>
              </a:spcBef>
              <a:buNone/>
            </a:pPr>
            <a:r>
              <a:rPr lang="en" sz="2300">
                <a:latin typeface="Permanent Marker"/>
                <a:ea typeface="Permanent Marker"/>
                <a:cs typeface="Permanent Marker"/>
                <a:sym typeface="Permanent Marker"/>
              </a:rPr>
              <a:t>Q: Which one of these famous celebrities had used Ecstasy?</a:t>
            </a:r>
          </a:p>
        </p:txBody>
      </p:sp>
      <p:pic>
        <p:nvPicPr>
          <p:cNvPr id="111" name="Shape 111"/>
          <p:cNvPicPr preferRelativeResize="0"/>
          <p:nvPr/>
        </p:nvPicPr>
        <p:blipFill>
          <a:blip r:embed="rId3">
            <a:alphaModFix/>
          </a:blip>
          <a:stretch>
            <a:fillRect/>
          </a:stretch>
        </p:blipFill>
        <p:spPr>
          <a:xfrm>
            <a:off x="308925" y="1835800"/>
            <a:ext cx="1905000" cy="2286000"/>
          </a:xfrm>
          <a:prstGeom prst="rect">
            <a:avLst/>
          </a:prstGeom>
          <a:noFill/>
          <a:ln>
            <a:noFill/>
          </a:ln>
        </p:spPr>
      </p:pic>
      <p:pic>
        <p:nvPicPr>
          <p:cNvPr id="112" name="Shape 112"/>
          <p:cNvPicPr preferRelativeResize="0"/>
          <p:nvPr/>
        </p:nvPicPr>
        <p:blipFill>
          <a:blip r:embed="rId4">
            <a:alphaModFix/>
          </a:blip>
          <a:stretch>
            <a:fillRect/>
          </a:stretch>
        </p:blipFill>
        <p:spPr>
          <a:xfrm>
            <a:off x="3619500" y="1835800"/>
            <a:ext cx="1905000" cy="2285999"/>
          </a:xfrm>
          <a:prstGeom prst="rect">
            <a:avLst/>
          </a:prstGeom>
          <a:noFill/>
          <a:ln>
            <a:noFill/>
          </a:ln>
        </p:spPr>
      </p:pic>
      <p:pic>
        <p:nvPicPr>
          <p:cNvPr id="113" name="Shape 113"/>
          <p:cNvPicPr preferRelativeResize="0"/>
          <p:nvPr/>
        </p:nvPicPr>
        <p:blipFill>
          <a:blip r:embed="rId5">
            <a:alphaModFix/>
          </a:blip>
          <a:stretch>
            <a:fillRect/>
          </a:stretch>
        </p:blipFill>
        <p:spPr>
          <a:xfrm>
            <a:off x="6797800" y="1904850"/>
            <a:ext cx="1905000" cy="2147899"/>
          </a:xfrm>
          <a:prstGeom prst="rect">
            <a:avLst/>
          </a:prstGeom>
          <a:noFill/>
          <a:ln>
            <a:noFill/>
          </a:ln>
        </p:spPr>
      </p:pic>
      <p:sp>
        <p:nvSpPr>
          <p:cNvPr id="114" name="Shape 114"/>
          <p:cNvSpPr txBox="1"/>
          <p:nvPr/>
        </p:nvSpPr>
        <p:spPr>
          <a:xfrm>
            <a:off x="380525" y="4316525"/>
            <a:ext cx="1637699" cy="446700"/>
          </a:xfrm>
          <a:prstGeom prst="rect">
            <a:avLst/>
          </a:prstGeom>
          <a:noFill/>
          <a:ln>
            <a:noFill/>
          </a:ln>
        </p:spPr>
        <p:txBody>
          <a:bodyPr anchorCtr="0" anchor="t" bIns="91425" lIns="91425" rIns="91425" tIns="91425">
            <a:noAutofit/>
          </a:bodyPr>
          <a:lstStyle/>
          <a:p>
            <a:pPr lvl="0">
              <a:spcBef>
                <a:spcPts val="0"/>
              </a:spcBef>
              <a:buNone/>
            </a:pPr>
            <a:r>
              <a:rPr lang="en" sz="2400">
                <a:latin typeface="Permanent Marker"/>
                <a:ea typeface="Permanent Marker"/>
                <a:cs typeface="Permanent Marker"/>
                <a:sym typeface="Permanent Marker"/>
              </a:rPr>
              <a:t>Eminem</a:t>
            </a:r>
          </a:p>
        </p:txBody>
      </p:sp>
      <p:sp>
        <p:nvSpPr>
          <p:cNvPr id="115" name="Shape 115"/>
          <p:cNvSpPr txBox="1"/>
          <p:nvPr/>
        </p:nvSpPr>
        <p:spPr>
          <a:xfrm>
            <a:off x="3755275" y="4366175"/>
            <a:ext cx="1904999" cy="446700"/>
          </a:xfrm>
          <a:prstGeom prst="rect">
            <a:avLst/>
          </a:prstGeom>
          <a:noFill/>
          <a:ln>
            <a:noFill/>
          </a:ln>
        </p:spPr>
        <p:txBody>
          <a:bodyPr anchorCtr="0" anchor="t" bIns="91425" lIns="91425" rIns="91425" tIns="91425">
            <a:noAutofit/>
          </a:bodyPr>
          <a:lstStyle/>
          <a:p>
            <a:pPr lvl="0">
              <a:spcBef>
                <a:spcPts val="0"/>
              </a:spcBef>
              <a:buNone/>
            </a:pPr>
            <a:r>
              <a:rPr lang="en" sz="1800">
                <a:latin typeface="Permanent Marker"/>
                <a:ea typeface="Permanent Marker"/>
                <a:cs typeface="Permanent Marker"/>
                <a:sym typeface="Permanent Marker"/>
              </a:rPr>
              <a:t>Miley Cyrus</a:t>
            </a:r>
          </a:p>
        </p:txBody>
      </p:sp>
      <p:sp>
        <p:nvSpPr>
          <p:cNvPr id="116" name="Shape 116"/>
          <p:cNvSpPr txBox="1"/>
          <p:nvPr/>
        </p:nvSpPr>
        <p:spPr>
          <a:xfrm>
            <a:off x="6906625" y="4366175"/>
            <a:ext cx="1904999" cy="446700"/>
          </a:xfrm>
          <a:prstGeom prst="rect">
            <a:avLst/>
          </a:prstGeom>
          <a:noFill/>
          <a:ln>
            <a:noFill/>
          </a:ln>
        </p:spPr>
        <p:txBody>
          <a:bodyPr anchorCtr="0" anchor="t" bIns="91425" lIns="91425" rIns="91425" tIns="91425">
            <a:noAutofit/>
          </a:bodyPr>
          <a:lstStyle/>
          <a:p>
            <a:pPr lvl="0">
              <a:spcBef>
                <a:spcPts val="0"/>
              </a:spcBef>
              <a:buNone/>
            </a:pPr>
            <a:r>
              <a:rPr lang="en" sz="1800">
                <a:latin typeface="Permanent Marker"/>
                <a:ea typeface="Permanent Marker"/>
                <a:cs typeface="Permanent Marker"/>
                <a:sym typeface="Permanent Marker"/>
              </a:rPr>
              <a:t>Britney Spears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nvSpPr>
        <p:spPr>
          <a:xfrm>
            <a:off x="259200" y="284100"/>
            <a:ext cx="8884800" cy="1104299"/>
          </a:xfrm>
          <a:prstGeom prst="rect">
            <a:avLst/>
          </a:prstGeom>
          <a:noFill/>
          <a:ln>
            <a:noFill/>
          </a:ln>
        </p:spPr>
        <p:txBody>
          <a:bodyPr anchorCtr="0" anchor="t" bIns="91425" lIns="91425" rIns="91425" tIns="91425">
            <a:noAutofit/>
          </a:bodyPr>
          <a:lstStyle/>
          <a:p>
            <a:pPr lvl="0">
              <a:spcBef>
                <a:spcPts val="0"/>
              </a:spcBef>
              <a:buNone/>
            </a:pPr>
            <a:r>
              <a:rPr lang="en" sz="3000">
                <a:latin typeface="Permanent Marker"/>
                <a:ea typeface="Permanent Marker"/>
                <a:cs typeface="Permanent Marker"/>
                <a:sym typeface="Permanent Marker"/>
              </a:rPr>
              <a:t>ANSWER: </a:t>
            </a:r>
            <a:r>
              <a:rPr lang="en" sz="3000" u="sng">
                <a:latin typeface="Permanent Marker"/>
                <a:ea typeface="Permanent Marker"/>
                <a:cs typeface="Permanent Marker"/>
                <a:sym typeface="Permanent Marker"/>
              </a:rPr>
              <a:t>ALL OF THEM HAD USED ECSTASY!</a:t>
            </a:r>
          </a:p>
        </p:txBody>
      </p:sp>
      <p:pic>
        <p:nvPicPr>
          <p:cNvPr id="122" name="Shape 122"/>
          <p:cNvPicPr preferRelativeResize="0"/>
          <p:nvPr/>
        </p:nvPicPr>
        <p:blipFill>
          <a:blip r:embed="rId3">
            <a:alphaModFix/>
          </a:blip>
          <a:stretch>
            <a:fillRect/>
          </a:stretch>
        </p:blipFill>
        <p:spPr>
          <a:xfrm>
            <a:off x="2628950" y="1256600"/>
            <a:ext cx="3808975" cy="38869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nvSpPr>
        <p:spPr>
          <a:xfrm>
            <a:off x="432750" y="88050"/>
            <a:ext cx="8278500" cy="1176300"/>
          </a:xfrm>
          <a:prstGeom prst="rect">
            <a:avLst/>
          </a:prstGeom>
          <a:noFill/>
          <a:ln>
            <a:noFill/>
          </a:ln>
        </p:spPr>
        <p:txBody>
          <a:bodyPr anchorCtr="0" anchor="t" bIns="91425" lIns="91425" rIns="91425" tIns="91425">
            <a:noAutofit/>
          </a:bodyPr>
          <a:lstStyle/>
          <a:p>
            <a:pPr lvl="0">
              <a:spcBef>
                <a:spcPts val="0"/>
              </a:spcBef>
              <a:buNone/>
            </a:pPr>
            <a:r>
              <a:rPr lang="en" sz="2400"/>
              <a:t>Scenario: You go to a college party and a stranger offers you candy or ecstasy, which one would you choose? </a:t>
            </a:r>
          </a:p>
        </p:txBody>
      </p:sp>
      <p:pic>
        <p:nvPicPr>
          <p:cNvPr id="128" name="Shape 128"/>
          <p:cNvPicPr preferRelativeResize="0"/>
          <p:nvPr/>
        </p:nvPicPr>
        <p:blipFill>
          <a:blip r:embed="rId3">
            <a:alphaModFix/>
          </a:blip>
          <a:stretch>
            <a:fillRect/>
          </a:stretch>
        </p:blipFill>
        <p:spPr>
          <a:xfrm>
            <a:off x="4750800" y="1763275"/>
            <a:ext cx="3882725" cy="2710349"/>
          </a:xfrm>
          <a:prstGeom prst="rect">
            <a:avLst/>
          </a:prstGeom>
          <a:noFill/>
          <a:ln>
            <a:noFill/>
          </a:ln>
        </p:spPr>
      </p:pic>
      <p:sp>
        <p:nvSpPr>
          <p:cNvPr id="129" name="Shape 129"/>
          <p:cNvSpPr txBox="1"/>
          <p:nvPr/>
        </p:nvSpPr>
        <p:spPr>
          <a:xfrm>
            <a:off x="500500" y="4573700"/>
            <a:ext cx="3644700" cy="431100"/>
          </a:xfrm>
          <a:prstGeom prst="rect">
            <a:avLst/>
          </a:prstGeom>
          <a:noFill/>
          <a:ln>
            <a:noFill/>
          </a:ln>
        </p:spPr>
        <p:txBody>
          <a:bodyPr anchorCtr="0" anchor="t" bIns="91425" lIns="91425" rIns="91425" tIns="91425">
            <a:noAutofit/>
          </a:bodyPr>
          <a:lstStyle/>
          <a:p>
            <a:pPr lvl="0">
              <a:spcBef>
                <a:spcPts val="0"/>
              </a:spcBef>
              <a:buNone/>
            </a:pPr>
            <a:r>
              <a:rPr lang="en">
                <a:latin typeface="Permanent Marker"/>
                <a:ea typeface="Permanent Marker"/>
                <a:cs typeface="Permanent Marker"/>
                <a:sym typeface="Permanent Marker"/>
              </a:rPr>
              <a:t>RAISE </a:t>
            </a:r>
            <a:r>
              <a:rPr b="1" i="1" lang="en" u="sng">
                <a:latin typeface="Permanent Marker"/>
                <a:ea typeface="Permanent Marker"/>
                <a:cs typeface="Permanent Marker"/>
                <a:sym typeface="Permanent Marker"/>
              </a:rPr>
              <a:t>LEFT</a:t>
            </a:r>
            <a:r>
              <a:rPr lang="en">
                <a:latin typeface="Permanent Marker"/>
                <a:ea typeface="Permanent Marker"/>
                <a:cs typeface="Permanent Marker"/>
                <a:sym typeface="Permanent Marker"/>
              </a:rPr>
              <a:t> HAND FOR THIS ONE </a:t>
            </a:r>
          </a:p>
        </p:txBody>
      </p:sp>
      <p:sp>
        <p:nvSpPr>
          <p:cNvPr id="130" name="Shape 130"/>
          <p:cNvSpPr txBox="1"/>
          <p:nvPr/>
        </p:nvSpPr>
        <p:spPr>
          <a:xfrm>
            <a:off x="4868225" y="4592900"/>
            <a:ext cx="3765300" cy="392699"/>
          </a:xfrm>
          <a:prstGeom prst="rect">
            <a:avLst/>
          </a:prstGeom>
          <a:noFill/>
          <a:ln>
            <a:noFill/>
          </a:ln>
        </p:spPr>
        <p:txBody>
          <a:bodyPr anchorCtr="0" anchor="t" bIns="91425" lIns="91425" rIns="91425" tIns="91425">
            <a:noAutofit/>
          </a:bodyPr>
          <a:lstStyle/>
          <a:p>
            <a:pPr lvl="0">
              <a:spcBef>
                <a:spcPts val="0"/>
              </a:spcBef>
              <a:buNone/>
            </a:pPr>
            <a:r>
              <a:rPr lang="en">
                <a:latin typeface="Permanent Marker"/>
                <a:ea typeface="Permanent Marker"/>
                <a:cs typeface="Permanent Marker"/>
                <a:sym typeface="Permanent Marker"/>
              </a:rPr>
              <a:t>RAISE </a:t>
            </a:r>
            <a:r>
              <a:rPr b="1" i="1" lang="en" u="sng">
                <a:latin typeface="Permanent Marker"/>
                <a:ea typeface="Permanent Marker"/>
                <a:cs typeface="Permanent Marker"/>
                <a:sym typeface="Permanent Marker"/>
              </a:rPr>
              <a:t>RIGHT</a:t>
            </a:r>
            <a:r>
              <a:rPr lang="en">
                <a:latin typeface="Permanent Marker"/>
                <a:ea typeface="Permanent Marker"/>
                <a:cs typeface="Permanent Marker"/>
                <a:sym typeface="Permanent Marker"/>
              </a:rPr>
              <a:t> HAND FOR THIS ONE</a:t>
            </a:r>
          </a:p>
        </p:txBody>
      </p:sp>
      <p:pic>
        <p:nvPicPr>
          <p:cNvPr id="131" name="Shape 131"/>
          <p:cNvPicPr preferRelativeResize="0"/>
          <p:nvPr/>
        </p:nvPicPr>
        <p:blipFill>
          <a:blip r:embed="rId4">
            <a:alphaModFix/>
          </a:blip>
          <a:stretch>
            <a:fillRect/>
          </a:stretch>
        </p:blipFill>
        <p:spPr>
          <a:xfrm>
            <a:off x="88700" y="1738650"/>
            <a:ext cx="4315624" cy="2784299"/>
          </a:xfrm>
          <a:prstGeom prst="rect">
            <a:avLst/>
          </a:prstGeom>
          <a:noFill/>
          <a:ln>
            <a:noFill/>
          </a:ln>
        </p:spPr>
      </p:pic>
      <p:sp>
        <p:nvSpPr>
          <p:cNvPr id="132" name="Shape 132"/>
          <p:cNvSpPr txBox="1"/>
          <p:nvPr/>
        </p:nvSpPr>
        <p:spPr>
          <a:xfrm>
            <a:off x="2594850" y="1264350"/>
            <a:ext cx="4188599" cy="284999"/>
          </a:xfrm>
          <a:prstGeom prst="rect">
            <a:avLst/>
          </a:prstGeom>
          <a:noFill/>
          <a:ln>
            <a:noFill/>
          </a:ln>
        </p:spPr>
        <p:txBody>
          <a:bodyPr anchorCtr="0" anchor="t" bIns="91425" lIns="91425" rIns="91425" tIns="91425">
            <a:noAutofit/>
          </a:bodyPr>
          <a:lstStyle/>
          <a:p>
            <a:pPr lvl="0">
              <a:spcBef>
                <a:spcPts val="0"/>
              </a:spcBef>
              <a:buNone/>
            </a:pPr>
            <a:r>
              <a:rPr lang="en"/>
              <a:t>RULES: YOU HAVE TO CHOOSE 1!!</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nvSpPr>
        <p:spPr>
          <a:xfrm>
            <a:off x="107800" y="714225"/>
            <a:ext cx="9093599" cy="3845100"/>
          </a:xfrm>
          <a:prstGeom prst="rect">
            <a:avLst/>
          </a:prstGeom>
          <a:noFill/>
          <a:ln>
            <a:noFill/>
          </a:ln>
        </p:spPr>
        <p:txBody>
          <a:bodyPr anchorCtr="0" anchor="t" bIns="91425" lIns="91425" rIns="91425" tIns="91425">
            <a:noAutofit/>
          </a:bodyPr>
          <a:lstStyle/>
          <a:p>
            <a:pPr lvl="0" rtl="0">
              <a:spcBef>
                <a:spcPts val="0"/>
              </a:spcBef>
              <a:buNone/>
            </a:pPr>
            <a:r>
              <a:rPr lang="en" sz="2300">
                <a:latin typeface="Comic Sans MS"/>
                <a:ea typeface="Comic Sans MS"/>
                <a:cs typeface="Comic Sans MS"/>
                <a:sym typeface="Comic Sans MS"/>
              </a:rPr>
              <a:t>FOR THOSE WHO RAISED THEIR </a:t>
            </a:r>
            <a:r>
              <a:rPr b="1" i="1" lang="en" sz="2300" u="sng">
                <a:latin typeface="Comic Sans MS"/>
                <a:ea typeface="Comic Sans MS"/>
                <a:cs typeface="Comic Sans MS"/>
                <a:sym typeface="Comic Sans MS"/>
              </a:rPr>
              <a:t>RIGHT</a:t>
            </a:r>
            <a:r>
              <a:rPr lang="en" sz="2300">
                <a:latin typeface="Comic Sans MS"/>
                <a:ea typeface="Comic Sans MS"/>
                <a:cs typeface="Comic Sans MS"/>
                <a:sym typeface="Comic Sans MS"/>
              </a:rPr>
              <a:t> HAND: If you decided to choose the right unfortunately you chose the Ecstasy. </a:t>
            </a:r>
          </a:p>
          <a:p>
            <a:pPr lvl="0" rtl="0">
              <a:spcBef>
                <a:spcPts val="0"/>
              </a:spcBef>
              <a:buNone/>
            </a:pPr>
            <a:r>
              <a:t/>
            </a:r>
            <a:endParaRPr sz="2300">
              <a:latin typeface="Comic Sans MS"/>
              <a:ea typeface="Comic Sans MS"/>
              <a:cs typeface="Comic Sans MS"/>
              <a:sym typeface="Comic Sans MS"/>
            </a:endParaRPr>
          </a:p>
          <a:p>
            <a:pPr lvl="0" rtl="0">
              <a:spcBef>
                <a:spcPts val="0"/>
              </a:spcBef>
              <a:buNone/>
            </a:pPr>
            <a:r>
              <a:rPr lang="en" sz="2300">
                <a:latin typeface="Comic Sans MS"/>
                <a:ea typeface="Comic Sans MS"/>
                <a:cs typeface="Comic Sans MS"/>
                <a:sym typeface="Comic Sans MS"/>
              </a:rPr>
              <a:t>----STORYLINE STORY FOR YOUR DECISION---------</a:t>
            </a:r>
          </a:p>
          <a:p>
            <a:pPr lvl="0" rtl="0">
              <a:spcBef>
                <a:spcPts val="0"/>
              </a:spcBef>
              <a:buNone/>
            </a:pPr>
            <a:r>
              <a:t/>
            </a:r>
            <a:endParaRPr sz="2300">
              <a:latin typeface="Comic Sans MS"/>
              <a:ea typeface="Comic Sans MS"/>
              <a:cs typeface="Comic Sans MS"/>
              <a:sym typeface="Comic Sans MS"/>
            </a:endParaRPr>
          </a:p>
          <a:p>
            <a:pPr lvl="0">
              <a:spcBef>
                <a:spcPts val="0"/>
              </a:spcBef>
              <a:buNone/>
            </a:pPr>
            <a:r>
              <a:rPr lang="en" sz="2300">
                <a:latin typeface="Comic Sans MS"/>
                <a:ea typeface="Comic Sans MS"/>
                <a:cs typeface="Comic Sans MS"/>
                <a:sym typeface="Comic Sans MS"/>
              </a:rPr>
              <a:t>You start to feel different but it doesn't really phase you so you grab a beer. Next you get drunk and and you see more Ecstasy on the table you take one, next you take two, now it went up to 10. You just overdosed on Ecstasy and died. Congratulations!</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