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00"/>
    <a:srgbClr val="A50021"/>
    <a:srgbClr val="006600"/>
    <a:srgbClr val="FF6600"/>
    <a:srgbClr val="FFFF00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97544-F3D9-4152-B0BF-49EB13D9B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5A12A-304B-46F4-9150-C1DD563DB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0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A2768-6790-44A6-B8F9-EF143164B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DDB9E-7C93-486C-BFEA-0FCADEE5EE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1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128FB-26ED-4893-8122-88DD245B0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2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49820-08C6-4D5F-B359-A446C3247F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1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BDB3F-9D6E-466E-8C17-8855AE4931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3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EA232-C0C7-47E9-AD7A-3AD92AF73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0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65A6C-3489-4EAC-A493-90E1CC580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5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B04A4-AF1F-4967-B72E-BABAC38861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2CBBA-5F23-43FA-B5A7-845E78E2F7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9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3D27D7-18E3-4A8C-938D-19712B594E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Ste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41660"/>
              </a:clrFrom>
              <a:clrTo>
                <a:srgbClr val="041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183356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TE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0668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Foldable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05000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09800" y="1066800"/>
            <a:ext cx="46482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Collect</a:t>
            </a:r>
            <a:r>
              <a:rPr lang="en-US" sz="2800" b="1">
                <a:solidFill>
                  <a:schemeClr val="bg1"/>
                </a:solidFill>
              </a:rPr>
              <a:t> 3 sheets of paper and layer them about 1.5 cm apart vertically.  Keep the edges level.</a:t>
            </a:r>
          </a:p>
        </p:txBody>
      </p:sp>
      <p:pic>
        <p:nvPicPr>
          <p:cNvPr id="6153" name="Picture 9" descr="STEP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1066800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Step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4155B"/>
              </a:clrFrom>
              <a:clrTo>
                <a:srgbClr val="04155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0"/>
            <a:ext cx="2895600" cy="253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105400" y="4495800"/>
            <a:ext cx="388620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b="1">
                <a:solidFill>
                  <a:srgbClr val="FFFF00"/>
                </a:solidFill>
              </a:rPr>
              <a:t>Fold</a:t>
            </a:r>
            <a:r>
              <a:rPr lang="en-US" sz="2800" b="1">
                <a:solidFill>
                  <a:schemeClr val="hlink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up the bottom edges of the paper to form 6 equal tabs.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Foldabl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05000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STEP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Step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4155B"/>
              </a:clrFrom>
              <a:clrTo>
                <a:srgbClr val="04155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5943600" cy="514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096000" y="1752600"/>
            <a:ext cx="2743200" cy="483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 b="1">
                <a:solidFill>
                  <a:srgbClr val="FFFF00"/>
                </a:solidFill>
              </a:rPr>
              <a:t>Fold</a:t>
            </a:r>
            <a:r>
              <a:rPr lang="en-US" sz="2800" b="1">
                <a:solidFill>
                  <a:schemeClr val="hlink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the papers and crease well to hold the tabs in place.  Staple along the fold.  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 b="1">
                <a:solidFill>
                  <a:srgbClr val="FFFF00"/>
                </a:solidFill>
              </a:rPr>
              <a:t>Label </a:t>
            </a:r>
            <a:r>
              <a:rPr lang="en-US" sz="2800" b="1">
                <a:solidFill>
                  <a:schemeClr val="bg1"/>
                </a:solidFill>
              </a:rPr>
              <a:t>each tab as shown.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685800" y="2514600"/>
            <a:ext cx="45720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From DNA to Protein</a:t>
            </a:r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3505200" y="3429000"/>
            <a:ext cx="19812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radley Hand ITC"/>
              </a:rPr>
              <a:t>Your Name</a:t>
            </a:r>
          </a:p>
        </p:txBody>
      </p: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3886200" y="4114800"/>
            <a:ext cx="1752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Transcription</a:t>
            </a:r>
          </a:p>
        </p:txBody>
      </p:sp>
      <p:sp>
        <p:nvSpPr>
          <p:cNvPr id="8208" name="WordArt 16"/>
          <p:cNvSpPr>
            <a:spLocks noChangeArrowheads="1" noChangeShapeType="1" noTextEdit="1"/>
          </p:cNvSpPr>
          <p:nvPr/>
        </p:nvSpPr>
        <p:spPr bwMode="auto">
          <a:xfrm>
            <a:off x="2438400" y="4572000"/>
            <a:ext cx="32766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RNA Processing &amp; the Genetic Code</a:t>
            </a:r>
          </a:p>
        </p:txBody>
      </p:sp>
      <p:sp>
        <p:nvSpPr>
          <p:cNvPr id="8209" name="WordArt 17"/>
          <p:cNvSpPr>
            <a:spLocks noChangeArrowheads="1" noChangeShapeType="1" noTextEdit="1"/>
          </p:cNvSpPr>
          <p:nvPr/>
        </p:nvSpPr>
        <p:spPr bwMode="auto">
          <a:xfrm>
            <a:off x="3962400" y="5105400"/>
            <a:ext cx="16002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Translation</a:t>
            </a:r>
          </a:p>
        </p:txBody>
      </p:sp>
      <p:sp>
        <p:nvSpPr>
          <p:cNvPr id="8210" name="WordArt 18"/>
          <p:cNvSpPr>
            <a:spLocks noChangeArrowheads="1" noChangeShapeType="1" noTextEdit="1"/>
          </p:cNvSpPr>
          <p:nvPr/>
        </p:nvSpPr>
        <p:spPr bwMode="auto">
          <a:xfrm>
            <a:off x="3657600" y="5562600"/>
            <a:ext cx="19050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Translation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Foldabl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05000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676400" y="1371600"/>
            <a:ext cx="5562600" cy="48006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5105400" y="5715000"/>
            <a:ext cx="1752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Transcription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8600" y="152400"/>
            <a:ext cx="67818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600" b="1">
                <a:solidFill>
                  <a:srgbClr val="FFFF00"/>
                </a:solidFill>
              </a:rPr>
              <a:t>Complete</a:t>
            </a:r>
            <a:r>
              <a:rPr lang="en-US" sz="2600" b="1">
                <a:solidFill>
                  <a:schemeClr val="hlink"/>
                </a:solidFill>
              </a:rPr>
              <a:t> </a:t>
            </a:r>
            <a:r>
              <a:rPr lang="en-US" sz="2600" b="1">
                <a:solidFill>
                  <a:schemeClr val="bg1"/>
                </a:solidFill>
              </a:rPr>
              <a:t>the inside of the first page as follows:  begin on page 288 of you textbook</a:t>
            </a:r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1752600" y="1447800"/>
            <a:ext cx="609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Part I 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676400" y="54102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676400" y="32004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495800" y="13716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WordArt 16"/>
          <p:cNvSpPr>
            <a:spLocks noChangeArrowheads="1" noChangeShapeType="1" noTextEdit="1"/>
          </p:cNvSpPr>
          <p:nvPr/>
        </p:nvSpPr>
        <p:spPr bwMode="auto">
          <a:xfrm>
            <a:off x="4572000" y="1447800"/>
            <a:ext cx="609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Part 2</a:t>
            </a:r>
          </a:p>
        </p:txBody>
      </p:sp>
      <p:sp>
        <p:nvSpPr>
          <p:cNvPr id="9233" name="WordArt 17"/>
          <p:cNvSpPr>
            <a:spLocks noChangeArrowheads="1" noChangeShapeType="1" noTextEdit="1"/>
          </p:cNvSpPr>
          <p:nvPr/>
        </p:nvSpPr>
        <p:spPr bwMode="auto">
          <a:xfrm>
            <a:off x="1752600" y="3276600"/>
            <a:ext cx="609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Part 3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752600" y="1905000"/>
            <a:ext cx="2819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Picture and description of 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Where Transcription 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Takes place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572000" y="1905000"/>
            <a:ext cx="28194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Description of the 3 differences between DNA 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And RNA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752600" y="3810000"/>
            <a:ext cx="518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Draw a picture of Transcription occurring and explain the importance of transcription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 b="1">
                <a:solidFill>
                  <a:srgbClr val="FFFF00"/>
                </a:solidFill>
              </a:rPr>
              <a:t>Explain the roll of each of the following words in Protein Synthesis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676400" y="1371600"/>
            <a:ext cx="5562600" cy="48006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676400" y="22860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676400" y="1371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Nucleus: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676400" y="23622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Ribosome: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676400" y="32766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676400" y="33528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The Nitorgen Base Uracil: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676400" y="4419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Codon: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676400" y="43434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3276600" y="5638800"/>
            <a:ext cx="35814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RNA Processing &amp; the Genetic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oldabl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05000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228600"/>
            <a:ext cx="6172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 b="1">
                <a:solidFill>
                  <a:srgbClr val="FFFF00"/>
                </a:solidFill>
              </a:rPr>
              <a:t>Complete</a:t>
            </a:r>
            <a:r>
              <a:rPr lang="en-US" sz="2800" b="1">
                <a:solidFill>
                  <a:schemeClr val="hlink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the top of the third page as follows: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676400" y="1371600"/>
            <a:ext cx="5562600" cy="4800600"/>
          </a:xfrm>
          <a:prstGeom prst="foldedCorner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4343400" y="32766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676400" y="33528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Translation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676400" y="55626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752600" y="3886200"/>
            <a:ext cx="2438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Description of the difference between transcription and Translation</a:t>
            </a:r>
          </a:p>
        </p:txBody>
      </p:sp>
      <p:pic>
        <p:nvPicPr>
          <p:cNvPr id="13327" name="Picture 15" descr="BCT-11"/>
          <p:cNvPicPr>
            <a:picLocks noChangeAspect="1" noChangeArrowheads="1"/>
          </p:cNvPicPr>
          <p:nvPr/>
        </p:nvPicPr>
        <p:blipFill>
          <a:blip r:embed="rId3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40" t="1503" r="5066" b="65749"/>
          <a:stretch>
            <a:fillRect/>
          </a:stretch>
        </p:blipFill>
        <p:spPr bwMode="auto">
          <a:xfrm>
            <a:off x="4724400" y="3962400"/>
            <a:ext cx="2057400" cy="1487488"/>
          </a:xfrm>
          <a:prstGeom prst="rect">
            <a:avLst/>
          </a:prstGeom>
          <a:solidFill>
            <a:schemeClr val="bg1">
              <a:alpha val="37000"/>
            </a:schemeClr>
          </a:solidFill>
        </p:spPr>
      </p:pic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572000" y="3352800"/>
            <a:ext cx="25908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Detailed drawing of the process of Translation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1676400" y="32766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2133600" y="1524000"/>
            <a:ext cx="1981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In this space, describe the role and function of transfer RNA (tRNA)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V="1">
            <a:off x="4343400" y="13716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419600" y="1447800"/>
            <a:ext cx="25908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Detailed drawing of tRNA molecule</a:t>
            </a:r>
          </a:p>
        </p:txBody>
      </p:sp>
      <p:pic>
        <p:nvPicPr>
          <p:cNvPr id="13335" name="Picture 23" descr="BCT-11"/>
          <p:cNvPicPr>
            <a:picLocks noChangeAspect="1" noChangeArrowheads="1"/>
          </p:cNvPicPr>
          <p:nvPr/>
        </p:nvPicPr>
        <p:blipFill>
          <a:blip r:embed="rId3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" t="3125" r="66301" b="71875"/>
          <a:stretch>
            <a:fillRect/>
          </a:stretch>
        </p:blipFill>
        <p:spPr bwMode="auto">
          <a:xfrm>
            <a:off x="5181600" y="1981200"/>
            <a:ext cx="1066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228600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 b="1">
                <a:solidFill>
                  <a:srgbClr val="FFFF00"/>
                </a:solidFill>
              </a:rPr>
              <a:t>Compile a picture showing the entire processes of transcription &amp;  Translation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352800" y="1371600"/>
            <a:ext cx="5562600" cy="48006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352800" y="55626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5334000" y="5791200"/>
            <a:ext cx="15240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Protein Synthesis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28600" y="1066800"/>
            <a:ext cx="3124200" cy="666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Things to include in your picture: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Nucleus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DNA Double Helix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Copying of DNA-&gt;mRNA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Ribosomes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mRNA -&gt; tRNA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Codons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Amino Acids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Protein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oldabl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05000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228600"/>
            <a:ext cx="6172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 b="1">
                <a:solidFill>
                  <a:srgbClr val="FFFF00"/>
                </a:solidFill>
              </a:rPr>
              <a:t>Complete</a:t>
            </a:r>
            <a:r>
              <a:rPr lang="en-US" sz="2800" b="1">
                <a:solidFill>
                  <a:schemeClr val="hlink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the bottom of the forth  page as follows: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676400" y="1371600"/>
            <a:ext cx="5562600" cy="48006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4953000" y="5715000"/>
            <a:ext cx="17526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Translation cont.</a:t>
            </a:r>
          </a:p>
        </p:txBody>
      </p:sp>
      <p:graphicFrame>
        <p:nvGraphicFramePr>
          <p:cNvPr id="16531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43621"/>
              </p:ext>
            </p:extLst>
          </p:nvPr>
        </p:nvGraphicFramePr>
        <p:xfrm>
          <a:off x="1981200" y="2895600"/>
          <a:ext cx="4953000" cy="2414588"/>
        </p:xfrm>
        <a:graphic>
          <a:graphicData uri="http://schemas.openxmlformats.org/drawingml/2006/table">
            <a:tbl>
              <a:tblPr/>
              <a:tblGrid>
                <a:gridCol w="838200"/>
                <a:gridCol w="685800"/>
                <a:gridCol w="762000"/>
                <a:gridCol w="685800"/>
                <a:gridCol w="850900"/>
                <a:gridCol w="11303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DNA Base 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mRNA Codon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mRNA Anticodon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Amino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 3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GGG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GTT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15" name="Text Box 131"/>
          <p:cNvSpPr txBox="1">
            <a:spLocks noChangeArrowheads="1"/>
          </p:cNvSpPr>
          <p:nvPr/>
        </p:nvSpPr>
        <p:spPr bwMode="auto">
          <a:xfrm>
            <a:off x="1905000" y="1676400"/>
            <a:ext cx="5181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Using your textbook and 11.1 on page 292, complete the data table for MiniLab 11.1 on page 293.</a:t>
            </a:r>
          </a:p>
        </p:txBody>
      </p:sp>
      <p:sp>
        <p:nvSpPr>
          <p:cNvPr id="16516" name="Line 132"/>
          <p:cNvSpPr>
            <a:spLocks noChangeShapeType="1"/>
          </p:cNvSpPr>
          <p:nvPr/>
        </p:nvSpPr>
        <p:spPr bwMode="auto">
          <a:xfrm>
            <a:off x="29718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7" name="Line 133"/>
          <p:cNvSpPr>
            <a:spLocks noChangeShapeType="1"/>
          </p:cNvSpPr>
          <p:nvPr/>
        </p:nvSpPr>
        <p:spPr bwMode="auto">
          <a:xfrm>
            <a:off x="29718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8" name="Line 134"/>
          <p:cNvSpPr>
            <a:spLocks noChangeShapeType="1"/>
          </p:cNvSpPr>
          <p:nvPr/>
        </p:nvSpPr>
        <p:spPr bwMode="auto">
          <a:xfrm>
            <a:off x="29718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9" name="Line 135"/>
          <p:cNvSpPr>
            <a:spLocks noChangeShapeType="1"/>
          </p:cNvSpPr>
          <p:nvPr/>
        </p:nvSpPr>
        <p:spPr bwMode="auto">
          <a:xfrm>
            <a:off x="29718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0" name="Line 136"/>
          <p:cNvSpPr>
            <a:spLocks noChangeShapeType="1"/>
          </p:cNvSpPr>
          <p:nvPr/>
        </p:nvSpPr>
        <p:spPr bwMode="auto">
          <a:xfrm>
            <a:off x="29718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1" name="Line 137"/>
          <p:cNvSpPr>
            <a:spLocks noChangeShapeType="1"/>
          </p:cNvSpPr>
          <p:nvPr/>
        </p:nvSpPr>
        <p:spPr bwMode="auto">
          <a:xfrm>
            <a:off x="29718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2" name="Line 138"/>
          <p:cNvSpPr>
            <a:spLocks noChangeShapeType="1"/>
          </p:cNvSpPr>
          <p:nvPr/>
        </p:nvSpPr>
        <p:spPr bwMode="auto">
          <a:xfrm>
            <a:off x="29718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3" name="Line 139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4" name="Line 140"/>
          <p:cNvSpPr>
            <a:spLocks noChangeShapeType="1"/>
          </p:cNvSpPr>
          <p:nvPr/>
        </p:nvSpPr>
        <p:spPr bwMode="auto">
          <a:xfrm>
            <a:off x="4419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5" name="Line 141"/>
          <p:cNvSpPr>
            <a:spLocks noChangeShapeType="1"/>
          </p:cNvSpPr>
          <p:nvPr/>
        </p:nvSpPr>
        <p:spPr bwMode="auto">
          <a:xfrm>
            <a:off x="44196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6" name="Line 142"/>
          <p:cNvSpPr>
            <a:spLocks noChangeShapeType="1"/>
          </p:cNvSpPr>
          <p:nvPr/>
        </p:nvSpPr>
        <p:spPr bwMode="auto">
          <a:xfrm>
            <a:off x="44196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7" name="Line 143"/>
          <p:cNvSpPr>
            <a:spLocks noChangeShapeType="1"/>
          </p:cNvSpPr>
          <p:nvPr/>
        </p:nvSpPr>
        <p:spPr bwMode="auto">
          <a:xfrm>
            <a:off x="44196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8" name="Line 144"/>
          <p:cNvSpPr>
            <a:spLocks noChangeShapeType="1"/>
          </p:cNvSpPr>
          <p:nvPr/>
        </p:nvSpPr>
        <p:spPr bwMode="auto">
          <a:xfrm>
            <a:off x="4419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9" name="Line 145"/>
          <p:cNvSpPr>
            <a:spLocks noChangeShapeType="1"/>
          </p:cNvSpPr>
          <p:nvPr/>
        </p:nvSpPr>
        <p:spPr bwMode="auto">
          <a:xfrm>
            <a:off x="44196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295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 3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Northwest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Northwest ISD</dc:creator>
  <cp:lastModifiedBy>Thomas Tweedie</cp:lastModifiedBy>
  <cp:revision>37</cp:revision>
  <dcterms:created xsi:type="dcterms:W3CDTF">2006-11-25T15:16:33Z</dcterms:created>
  <dcterms:modified xsi:type="dcterms:W3CDTF">2013-01-04T13:26:21Z</dcterms:modified>
</cp:coreProperties>
</file>