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aleway"/>
      <p:regular r:id="rId16"/>
      <p:bold r:id="rId17"/>
    </p:embeddedFont>
    <p:embeddedFont>
      <p:font typeface="Amatic SC"/>
      <p:regular r:id="rId18"/>
      <p:bold r:id="rId19"/>
    </p:embeddedFont>
    <p:embeddedFont>
      <p:font typeface="Source Code Pro"/>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slide" Target="slides/slide.xml"/><Relationship Id="rId19" Type="http://schemas.openxmlformats.org/officeDocument/2006/relationships/font" Target="fonts/AmaticSC-bold.fntdata"/><Relationship Id="rId6" Type="http://schemas.openxmlformats.org/officeDocument/2006/relationships/slide" Target="slides/slide1.xml"/><Relationship Id="rId18"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599" cy="2690399"/>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599"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599" cy="3340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199"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599"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599"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599" cy="800999"/>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jpg"/><Relationship Id="rId4" Type="http://schemas.openxmlformats.org/officeDocument/2006/relationships/image" Target="../media/image05.jpg"/><Relationship Id="rId5" Type="http://schemas.openxmlformats.org/officeDocument/2006/relationships/image" Target="../media/image0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6.png"/><Relationship Id="rId4" Type="http://schemas.openxmlformats.org/officeDocument/2006/relationships/image" Target="../media/image02.png"/><Relationship Id="rId5"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8.jpg"/><Relationship Id="rId4" Type="http://schemas.openxmlformats.org/officeDocument/2006/relationships/image" Target="../media/image11.gif"/><Relationship Id="rId5"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voteyeson91.com/wp-content/uploads/2014/06/053text.pdf" TargetMode="External"/><Relationship Id="rId4" Type="http://schemas.openxmlformats.org/officeDocument/2006/relationships/image" Target="../media/image10.jp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599" cy="2690399"/>
          </a:xfrm>
          <a:prstGeom prst="rect">
            <a:avLst/>
          </a:prstGeom>
        </p:spPr>
        <p:txBody>
          <a:bodyPr anchorCtr="0" anchor="ctr" bIns="91425" lIns="91425" rIns="91425" tIns="91425">
            <a:noAutofit/>
          </a:bodyPr>
          <a:lstStyle/>
          <a:p>
            <a:pPr lvl="0">
              <a:spcBef>
                <a:spcPts val="0"/>
              </a:spcBef>
              <a:buNone/>
            </a:pPr>
            <a:r>
              <a:rPr lang="en">
                <a:latin typeface="Raleway"/>
                <a:ea typeface="Raleway"/>
                <a:cs typeface="Raleway"/>
                <a:sym typeface="Raleway"/>
              </a:rPr>
              <a:t>Cannabis</a:t>
            </a:r>
          </a:p>
        </p:txBody>
      </p:sp>
      <p:sp>
        <p:nvSpPr>
          <p:cNvPr id="57" name="Shape 57"/>
          <p:cNvSpPr txBox="1"/>
          <p:nvPr>
            <p:ph idx="1" type="subTitle"/>
          </p:nvPr>
        </p:nvSpPr>
        <p:spPr>
          <a:xfrm>
            <a:off x="311700" y="3890400"/>
            <a:ext cx="8520599" cy="706200"/>
          </a:xfrm>
          <a:prstGeom prst="rect">
            <a:avLst/>
          </a:prstGeom>
        </p:spPr>
        <p:txBody>
          <a:bodyPr anchorCtr="0" anchor="ctr" bIns="91425" lIns="91425" rIns="91425" tIns="91425">
            <a:noAutofit/>
          </a:bodyPr>
          <a:lstStyle/>
          <a:p>
            <a:pPr lvl="0">
              <a:spcBef>
                <a:spcPts val="0"/>
              </a:spcBef>
              <a:buNone/>
            </a:pPr>
            <a:r>
              <a:rPr lang="en" sz="3000"/>
              <a:t>T-dawgg &amp; Niggi</a:t>
            </a:r>
            <a:r>
              <a:rPr lang="en"/>
              <a:t> </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a:off x="462110" y="1783199"/>
            <a:ext cx="8000027" cy="3256900"/>
          </a:xfrm>
          <a:prstGeom prst="rect">
            <a:avLst/>
          </a:prstGeom>
          <a:noFill/>
          <a:ln>
            <a:noFill/>
          </a:ln>
        </p:spPr>
      </p:pic>
      <p:sp>
        <p:nvSpPr>
          <p:cNvPr id="63" name="Shape 63"/>
          <p:cNvSpPr txBox="1"/>
          <p:nvPr>
            <p:ph idx="1" type="body"/>
          </p:nvPr>
        </p:nvSpPr>
        <p:spPr>
          <a:xfrm>
            <a:off x="542325" y="801000"/>
            <a:ext cx="7839599" cy="800999"/>
          </a:xfrm>
          <a:prstGeom prst="rect">
            <a:avLst/>
          </a:prstGeom>
          <a:noFill/>
          <a:ln>
            <a:noFill/>
          </a:ln>
        </p:spPr>
        <p:txBody>
          <a:bodyPr anchorCtr="0" anchor="t" bIns="91425" lIns="91425" rIns="91425" tIns="91425">
            <a:noAutofit/>
          </a:bodyPr>
          <a:lstStyle/>
          <a:p>
            <a:pPr lvl="0" rtl="0">
              <a:lnSpc>
                <a:spcPct val="100000"/>
              </a:lnSpc>
              <a:spcBef>
                <a:spcPts val="0"/>
              </a:spcBef>
              <a:buNone/>
            </a:pPr>
            <a:r>
              <a:rPr lang="en"/>
              <a:t>It’s most common form is dried leaves that are green to brown.They can be whole leaves and buds or cut up.</a:t>
            </a:r>
            <a:r>
              <a:rPr lang="en">
                <a:highlight>
                  <a:srgbClr val="FFFFFF"/>
                </a:highlight>
              </a:rPr>
              <a:t> </a:t>
            </a:r>
          </a:p>
        </p:txBody>
      </p:sp>
      <p:sp>
        <p:nvSpPr>
          <p:cNvPr id="64" name="Shape 64"/>
          <p:cNvSpPr txBox="1"/>
          <p:nvPr>
            <p:ph type="title"/>
          </p:nvPr>
        </p:nvSpPr>
        <p:spPr>
          <a:xfrm>
            <a:off x="1767375" y="0"/>
            <a:ext cx="5389499" cy="800999"/>
          </a:xfrm>
          <a:prstGeom prst="rect">
            <a:avLst/>
          </a:prstGeom>
        </p:spPr>
        <p:txBody>
          <a:bodyPr anchorCtr="0" anchor="t" bIns="91425" lIns="91425" rIns="91425" tIns="91425">
            <a:noAutofit/>
          </a:bodyPr>
          <a:lstStyle/>
          <a:p>
            <a:pPr lvl="0" rtl="0" algn="ctr">
              <a:spcBef>
                <a:spcPts val="0"/>
              </a:spcBef>
              <a:buNone/>
            </a:pPr>
            <a:r>
              <a:rPr lang="en"/>
              <a:t>What does Marijuana look like?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Work Cited</a:t>
            </a:r>
          </a:p>
        </p:txBody>
      </p:sp>
      <p:sp>
        <p:nvSpPr>
          <p:cNvPr id="135" name="Shape 135"/>
          <p:cNvSpPr txBox="1"/>
          <p:nvPr>
            <p:ph idx="1" type="body"/>
          </p:nvPr>
        </p:nvSpPr>
        <p:spPr>
          <a:xfrm>
            <a:off x="311700" y="1093850"/>
            <a:ext cx="8520599" cy="3340199"/>
          </a:xfrm>
          <a:prstGeom prst="rect">
            <a:avLst/>
          </a:prstGeom>
        </p:spPr>
        <p:txBody>
          <a:bodyPr anchorCtr="0" anchor="t" bIns="91425" lIns="91425" rIns="91425" tIns="91425">
            <a:noAutofit/>
          </a:bodyPr>
          <a:lstStyle/>
          <a:p>
            <a:pPr indent="0" lvl="0" marL="0" rtl="0">
              <a:spcBef>
                <a:spcPts val="0"/>
              </a:spcBef>
              <a:buNone/>
            </a:pPr>
            <a:r>
              <a:rPr lang="en" sz="1400">
                <a:solidFill>
                  <a:srgbClr val="666666"/>
                </a:solidFill>
              </a:rPr>
              <a:t>Barnard, Jeff. "Oregon Opens Door to Legal Pot; Retail Sales Still in Works." 	</a:t>
            </a:r>
            <a:r>
              <a:rPr i="1" lang="en" sz="1400">
                <a:solidFill>
                  <a:srgbClr val="666666"/>
                </a:solidFill>
              </a:rPr>
              <a:t>The Cannabist</a:t>
            </a:r>
            <a:r>
              <a:rPr lang="en" sz="1400">
                <a:solidFill>
                  <a:srgbClr val="666666"/>
                </a:solidFill>
              </a:rPr>
              <a:t>. N.p., 01 July 2015. Web. 20 Jan. 2016."</a:t>
            </a:r>
          </a:p>
          <a:p>
            <a:pPr indent="0" lvl="0" marL="0" rtl="0">
              <a:spcBef>
                <a:spcPts val="0"/>
              </a:spcBef>
              <a:buNone/>
            </a:pPr>
            <a:r>
              <a:rPr lang="en" sz="1400">
                <a:solidFill>
                  <a:srgbClr val="666666"/>
                </a:solidFill>
              </a:rPr>
              <a:t>Oregon Marijuana Laws." </a:t>
            </a:r>
            <a:r>
              <a:rPr i="1" lang="en" sz="1400">
                <a:solidFill>
                  <a:srgbClr val="666666"/>
                </a:solidFill>
              </a:rPr>
              <a:t>CriminalDefenseLawyer.com</a:t>
            </a:r>
            <a:r>
              <a:rPr lang="en" sz="1400">
                <a:solidFill>
                  <a:srgbClr val="666666"/>
                </a:solidFill>
              </a:rPr>
              <a:t>. N.p., n.d. Web. 20 Jan.		 2016.</a:t>
            </a:r>
          </a:p>
          <a:p>
            <a:pPr indent="0" lvl="0" marL="0" rtl="0">
              <a:spcBef>
                <a:spcPts val="0"/>
              </a:spcBef>
              <a:buNone/>
            </a:pPr>
            <a:r>
              <a:rPr lang="en" sz="1400">
                <a:solidFill>
                  <a:srgbClr val="666666"/>
                </a:solidFill>
              </a:rPr>
              <a:t>"Marijuana Drug Test Detection Times." </a:t>
            </a:r>
            <a:r>
              <a:rPr i="1" lang="en" sz="1400">
                <a:solidFill>
                  <a:srgbClr val="666666"/>
                </a:solidFill>
              </a:rPr>
              <a:t>Marijuana Drug Test Detection Times</a:t>
            </a:r>
            <a:r>
              <a:rPr lang="en" sz="1400">
                <a:solidFill>
                  <a:srgbClr val="666666"/>
                </a:solidFill>
              </a:rPr>
              <a:t>.		 N.p., Aug. 2012. Web. 20 Jan. 2016.</a:t>
            </a:r>
          </a:p>
          <a:p>
            <a:pPr lvl="0" rtl="0">
              <a:spcBef>
                <a:spcPts val="0"/>
              </a:spcBef>
              <a:buNone/>
            </a:pPr>
            <a:r>
              <a:rPr lang="en" sz="1400">
                <a:solidFill>
                  <a:srgbClr val="666666"/>
                </a:solidFill>
              </a:rPr>
              <a:t>"Reforming Marijuana Laws." </a:t>
            </a:r>
            <a:r>
              <a:rPr i="1" lang="en" sz="1400">
                <a:solidFill>
                  <a:srgbClr val="666666"/>
                </a:solidFill>
              </a:rPr>
              <a:t>Hawaii Laws &amp; Penalties</a:t>
            </a:r>
            <a:r>
              <a:rPr lang="en" sz="1400">
                <a:solidFill>
                  <a:srgbClr val="666666"/>
                </a:solidFill>
              </a:rPr>
              <a:t>. NORML Foundation, 2016.		 Web. 19 Jan. 2016.</a:t>
            </a:r>
          </a:p>
          <a:p>
            <a:pPr indent="0" lvl="0" marL="0" rtl="0">
              <a:spcBef>
                <a:spcPts val="0"/>
              </a:spcBef>
              <a:buNone/>
            </a:pPr>
            <a:r>
              <a:rPr lang="en" sz="1400">
                <a:solidFill>
                  <a:srgbClr val="666666"/>
                </a:solidFill>
              </a:rPr>
              <a:t>"THC, THCA, CBD, CBC, CBN: Some of the Chemicals in							 	Cannabis."</a:t>
            </a:r>
            <a:r>
              <a:rPr i="1" lang="en" sz="1400">
                <a:solidFill>
                  <a:srgbClr val="666666"/>
                </a:solidFill>
              </a:rPr>
              <a:t>UnitedPatientsGroupcom Blog</a:t>
            </a:r>
            <a:r>
              <a:rPr lang="en" sz="1400">
                <a:solidFill>
                  <a:srgbClr val="666666"/>
                </a:solidFill>
              </a:rPr>
              <a:t>. United Patients Group, 11 Apr. 2014.	 Web. 20 Jan. 2016.</a:t>
            </a:r>
          </a:p>
          <a:p>
            <a:pPr lvl="0" rtl="0">
              <a:spcBef>
                <a:spcPts val="0"/>
              </a:spcBef>
              <a:buNone/>
            </a:pPr>
            <a:r>
              <a:t/>
            </a:r>
            <a:endParaRPr sz="1400">
              <a:solidFill>
                <a:srgbClr val="000000"/>
              </a:solidFill>
            </a:endParaRPr>
          </a:p>
          <a:p>
            <a:pPr lvl="0">
              <a:spcBef>
                <a:spcPts val="0"/>
              </a:spcBef>
              <a:buNone/>
            </a:pPr>
            <a:r>
              <a:t/>
            </a:r>
            <a:endParaRPr sz="1400">
              <a:solidFill>
                <a:srgbClr val="000000"/>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174100"/>
            <a:ext cx="8520599" cy="800999"/>
          </a:xfrm>
          <a:prstGeom prst="rect">
            <a:avLst/>
          </a:prstGeom>
        </p:spPr>
        <p:txBody>
          <a:bodyPr anchorCtr="0" anchor="t" bIns="91425" lIns="91425" rIns="91425" tIns="91425">
            <a:noAutofit/>
          </a:bodyPr>
          <a:lstStyle/>
          <a:p>
            <a:pPr lvl="0">
              <a:spcBef>
                <a:spcPts val="0"/>
              </a:spcBef>
              <a:buNone/>
            </a:pPr>
            <a:r>
              <a:rPr lang="en"/>
              <a:t>How ganja is ingested</a:t>
            </a:r>
          </a:p>
        </p:txBody>
      </p:sp>
      <p:sp>
        <p:nvSpPr>
          <p:cNvPr id="70" name="Shape 70"/>
          <p:cNvSpPr txBox="1"/>
          <p:nvPr>
            <p:ph idx="1" type="body"/>
          </p:nvPr>
        </p:nvSpPr>
        <p:spPr>
          <a:xfrm>
            <a:off x="238025" y="901650"/>
            <a:ext cx="8520599" cy="3340199"/>
          </a:xfrm>
          <a:prstGeom prst="rect">
            <a:avLst/>
          </a:prstGeom>
        </p:spPr>
        <p:txBody>
          <a:bodyPr anchorCtr="0" anchor="t" bIns="91425" lIns="91425" rIns="91425" tIns="91425">
            <a:noAutofit/>
          </a:bodyPr>
          <a:lstStyle/>
          <a:p>
            <a:pPr lvl="0">
              <a:lnSpc>
                <a:spcPct val="100000"/>
              </a:lnSpc>
              <a:spcBef>
                <a:spcPts val="0"/>
              </a:spcBef>
              <a:buNone/>
            </a:pPr>
            <a:r>
              <a:rPr lang="en" sz="1200"/>
              <a:t>Marijuana can be ingested by smoking or by eating it. It can be smoked using </a:t>
            </a:r>
            <a:r>
              <a:rPr lang="en" sz="1200"/>
              <a:t>hand-rolled cigarettes (</a:t>
            </a:r>
            <a:r>
              <a:rPr i="1" lang="en" sz="1200"/>
              <a:t>joints</a:t>
            </a:r>
            <a:r>
              <a:rPr lang="en" sz="1200"/>
              <a:t>), in pipes or water pipes (</a:t>
            </a:r>
            <a:r>
              <a:rPr i="1" lang="en" sz="1200"/>
              <a:t>bongs</a:t>
            </a:r>
            <a:r>
              <a:rPr lang="en" sz="1200"/>
              <a:t>), </a:t>
            </a:r>
            <a:r>
              <a:rPr i="1" lang="en" sz="1200"/>
              <a:t>blunts</a:t>
            </a:r>
            <a:r>
              <a:rPr lang="en" sz="1200"/>
              <a:t>—emptied cigars that have been partly or completely refilled with marijuana, and vaporizers. Marijuana users put weed in food called edibles, such as brownies, cookies, candies, or even brewed into tea.</a:t>
            </a:r>
          </a:p>
        </p:txBody>
      </p:sp>
      <p:pic>
        <p:nvPicPr>
          <p:cNvPr id="71" name="Shape 71"/>
          <p:cNvPicPr preferRelativeResize="0"/>
          <p:nvPr/>
        </p:nvPicPr>
        <p:blipFill>
          <a:blip r:embed="rId3">
            <a:alphaModFix/>
          </a:blip>
          <a:stretch>
            <a:fillRect/>
          </a:stretch>
        </p:blipFill>
        <p:spPr>
          <a:xfrm rot="-5400000">
            <a:off x="5995536" y="2017150"/>
            <a:ext cx="2509111" cy="3340199"/>
          </a:xfrm>
          <a:prstGeom prst="rect">
            <a:avLst/>
          </a:prstGeom>
          <a:noFill/>
          <a:ln>
            <a:noFill/>
          </a:ln>
        </p:spPr>
      </p:pic>
      <p:pic>
        <p:nvPicPr>
          <p:cNvPr id="72" name="Shape 72"/>
          <p:cNvPicPr preferRelativeResize="0"/>
          <p:nvPr/>
        </p:nvPicPr>
        <p:blipFill>
          <a:blip r:embed="rId4">
            <a:alphaModFix/>
          </a:blip>
          <a:stretch>
            <a:fillRect/>
          </a:stretch>
        </p:blipFill>
        <p:spPr>
          <a:xfrm>
            <a:off x="2651950" y="2003750"/>
            <a:ext cx="3158375" cy="2745574"/>
          </a:xfrm>
          <a:prstGeom prst="rect">
            <a:avLst/>
          </a:prstGeom>
          <a:noFill/>
          <a:ln>
            <a:noFill/>
          </a:ln>
        </p:spPr>
      </p:pic>
      <p:pic>
        <p:nvPicPr>
          <p:cNvPr id="73" name="Shape 73"/>
          <p:cNvPicPr preferRelativeResize="0"/>
          <p:nvPr/>
        </p:nvPicPr>
        <p:blipFill rotWithShape="1">
          <a:blip r:embed="rId5">
            <a:alphaModFix/>
          </a:blip>
          <a:srcRect b="35551" l="0" r="0" t="17726"/>
          <a:stretch/>
        </p:blipFill>
        <p:spPr>
          <a:xfrm rot="5400000">
            <a:off x="-404049" y="2769099"/>
            <a:ext cx="2873074" cy="13423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174950" y="445025"/>
            <a:ext cx="3508199" cy="597600"/>
          </a:xfrm>
          <a:prstGeom prst="rect">
            <a:avLst/>
          </a:prstGeom>
        </p:spPr>
        <p:txBody>
          <a:bodyPr anchorCtr="0" anchor="t" bIns="91425" lIns="91425" rIns="91425" tIns="91425">
            <a:noAutofit/>
          </a:bodyPr>
          <a:lstStyle/>
          <a:p>
            <a:pPr lvl="0">
              <a:spcBef>
                <a:spcPts val="0"/>
              </a:spcBef>
              <a:buNone/>
            </a:pPr>
            <a:r>
              <a:rPr lang="en"/>
              <a:t>Short Term Effects </a:t>
            </a:r>
          </a:p>
        </p:txBody>
      </p:sp>
      <p:sp>
        <p:nvSpPr>
          <p:cNvPr id="79" name="Shape 79"/>
          <p:cNvSpPr txBox="1"/>
          <p:nvPr>
            <p:ph idx="1" type="body"/>
          </p:nvPr>
        </p:nvSpPr>
        <p:spPr>
          <a:xfrm>
            <a:off x="311700" y="1152475"/>
            <a:ext cx="3055499" cy="3590399"/>
          </a:xfrm>
          <a:prstGeom prst="rect">
            <a:avLst/>
          </a:prstGeom>
        </p:spPr>
        <p:txBody>
          <a:bodyPr anchorCtr="0" anchor="t" bIns="91425" lIns="91425" rIns="91425" tIns="91425">
            <a:noAutofit/>
          </a:bodyPr>
          <a:lstStyle/>
          <a:p>
            <a:pPr indent="-228600" lvl="0" marL="457200" rtl="0">
              <a:spcBef>
                <a:spcPts val="0"/>
              </a:spcBef>
            </a:pPr>
            <a:r>
              <a:rPr lang="en"/>
              <a:t>Poor reaction time </a:t>
            </a:r>
          </a:p>
          <a:p>
            <a:pPr indent="-228600" lvl="0" marL="457200" rtl="0">
              <a:spcBef>
                <a:spcPts val="0"/>
              </a:spcBef>
            </a:pPr>
            <a:r>
              <a:rPr lang="en"/>
              <a:t>Impaired vision </a:t>
            </a:r>
          </a:p>
          <a:p>
            <a:pPr indent="-228600" lvl="0" marL="457200" rtl="0">
              <a:spcBef>
                <a:spcPts val="0"/>
              </a:spcBef>
            </a:pPr>
            <a:r>
              <a:rPr lang="en"/>
              <a:t>Impaired memory </a:t>
            </a:r>
          </a:p>
          <a:p>
            <a:pPr indent="-228600" lvl="0" marL="457200" rtl="0">
              <a:spcBef>
                <a:spcPts val="0"/>
              </a:spcBef>
            </a:pPr>
            <a:r>
              <a:rPr lang="en"/>
              <a:t>Change in mood </a:t>
            </a:r>
          </a:p>
          <a:p>
            <a:pPr indent="-228600" lvl="0" marL="457200" rtl="0">
              <a:spcBef>
                <a:spcPts val="0"/>
              </a:spcBef>
            </a:pPr>
            <a:r>
              <a:rPr lang="en"/>
              <a:t>Short attention span </a:t>
            </a:r>
          </a:p>
          <a:p>
            <a:pPr indent="-228600" lvl="0" marL="457200" rtl="0">
              <a:spcBef>
                <a:spcPts val="0"/>
              </a:spcBef>
            </a:pPr>
            <a:r>
              <a:rPr lang="en"/>
              <a:t>Crave food </a:t>
            </a:r>
          </a:p>
          <a:p>
            <a:pPr indent="-228600" lvl="0" marL="457200" rtl="0">
              <a:spcBef>
                <a:spcPts val="0"/>
              </a:spcBef>
            </a:pPr>
            <a:r>
              <a:rPr lang="en"/>
              <a:t>Depression </a:t>
            </a:r>
          </a:p>
          <a:p>
            <a:pPr indent="-228600" lvl="0" marL="457200">
              <a:spcBef>
                <a:spcPts val="0"/>
              </a:spcBef>
            </a:pPr>
            <a:r>
              <a:rPr lang="en"/>
              <a:t>Hallucinations </a:t>
            </a:r>
          </a:p>
        </p:txBody>
      </p:sp>
      <p:sp>
        <p:nvSpPr>
          <p:cNvPr id="80" name="Shape 80"/>
          <p:cNvSpPr txBox="1"/>
          <p:nvPr/>
        </p:nvSpPr>
        <p:spPr>
          <a:xfrm>
            <a:off x="4251600" y="445025"/>
            <a:ext cx="4836900" cy="597600"/>
          </a:xfrm>
          <a:prstGeom prst="rect">
            <a:avLst/>
          </a:prstGeom>
          <a:noFill/>
          <a:ln>
            <a:noFill/>
          </a:ln>
        </p:spPr>
        <p:txBody>
          <a:bodyPr anchorCtr="0" anchor="t" bIns="91425" lIns="91425" rIns="91425" tIns="91425">
            <a:noAutofit/>
          </a:bodyPr>
          <a:lstStyle/>
          <a:p>
            <a:pPr lvl="0" algn="ctr">
              <a:spcBef>
                <a:spcPts val="0"/>
              </a:spcBef>
              <a:buNone/>
            </a:pPr>
            <a:r>
              <a:rPr b="1" lang="en" sz="4200">
                <a:latin typeface="Amatic SC"/>
                <a:ea typeface="Amatic SC"/>
                <a:cs typeface="Amatic SC"/>
                <a:sym typeface="Amatic SC"/>
              </a:rPr>
              <a:t>How Does It Affect The Body?</a:t>
            </a:r>
          </a:p>
        </p:txBody>
      </p:sp>
      <p:sp>
        <p:nvSpPr>
          <p:cNvPr id="81" name="Shape 81"/>
          <p:cNvSpPr txBox="1"/>
          <p:nvPr/>
        </p:nvSpPr>
        <p:spPr>
          <a:xfrm>
            <a:off x="4272900" y="1170775"/>
            <a:ext cx="4794299" cy="3590399"/>
          </a:xfrm>
          <a:prstGeom prst="rect">
            <a:avLst/>
          </a:prstGeom>
          <a:noFill/>
          <a:ln>
            <a:noFill/>
          </a:ln>
        </p:spPr>
        <p:txBody>
          <a:bodyPr anchorCtr="0" anchor="t" bIns="91425" lIns="91425" rIns="91425" tIns="91425">
            <a:noAutofit/>
          </a:bodyPr>
          <a:lstStyle/>
          <a:p>
            <a:pPr lvl="0" rtl="0">
              <a:lnSpc>
                <a:spcPct val="157142"/>
              </a:lnSpc>
              <a:spcBef>
                <a:spcPts val="0"/>
              </a:spcBef>
              <a:spcAft>
                <a:spcPts val="2400"/>
              </a:spcAft>
              <a:buNone/>
            </a:pPr>
            <a:r>
              <a:rPr lang="en" sz="1100">
                <a:solidFill>
                  <a:schemeClr val="dk2"/>
                </a:solidFill>
                <a:highlight>
                  <a:srgbClr val="FFFFFF"/>
                </a:highlight>
                <a:latin typeface="Verdana"/>
                <a:ea typeface="Verdana"/>
                <a:cs typeface="Verdana"/>
                <a:sym typeface="Verdana"/>
              </a:rPr>
              <a:t>When a person intakes the drug, THC passes the lungs into the bloodstream. The blood carries the chemical to the brain and other organs throughout the body.</a:t>
            </a:r>
          </a:p>
          <a:p>
            <a:pPr lvl="0" rtl="0">
              <a:lnSpc>
                <a:spcPct val="157142"/>
              </a:lnSpc>
              <a:spcBef>
                <a:spcPts val="0"/>
              </a:spcBef>
              <a:spcAft>
                <a:spcPts val="2400"/>
              </a:spcAft>
              <a:buNone/>
            </a:pPr>
            <a:r>
              <a:rPr lang="en" sz="1100">
                <a:solidFill>
                  <a:schemeClr val="dk2"/>
                </a:solidFill>
                <a:highlight>
                  <a:srgbClr val="FFFFFF"/>
                </a:highlight>
                <a:latin typeface="Verdana"/>
                <a:ea typeface="Verdana"/>
                <a:cs typeface="Verdana"/>
                <a:sym typeface="Verdana"/>
              </a:rPr>
              <a:t>THC acts on specific brain cell receptors that ordinarily react to natural THC-like chemicals in the brain. These natural chemicals play a role in normal brain development and function.</a:t>
            </a:r>
          </a:p>
          <a:p>
            <a:pPr lvl="0" rtl="0">
              <a:lnSpc>
                <a:spcPct val="157142"/>
              </a:lnSpc>
              <a:spcBef>
                <a:spcPts val="0"/>
              </a:spcBef>
              <a:spcAft>
                <a:spcPts val="2400"/>
              </a:spcAft>
              <a:buNone/>
            </a:pPr>
            <a:r>
              <a:t/>
            </a:r>
            <a:endParaRPr sz="1050">
              <a:solidFill>
                <a:srgbClr val="444444"/>
              </a:solidFill>
              <a:highlight>
                <a:srgbClr val="FFFFFF"/>
              </a:highlight>
              <a:latin typeface="Verdana"/>
              <a:ea typeface="Verdana"/>
              <a:cs typeface="Verdana"/>
              <a:sym typeface="Verdana"/>
            </a:endParaRPr>
          </a:p>
        </p:txBody>
      </p:sp>
      <p:pic>
        <p:nvPicPr>
          <p:cNvPr id="82" name="Shape 82"/>
          <p:cNvPicPr preferRelativeResize="0"/>
          <p:nvPr/>
        </p:nvPicPr>
        <p:blipFill rotWithShape="1">
          <a:blip r:embed="rId3">
            <a:alphaModFix/>
          </a:blip>
          <a:srcRect b="0" l="0" r="0" t="49259"/>
          <a:stretch/>
        </p:blipFill>
        <p:spPr>
          <a:xfrm>
            <a:off x="2972750" y="3228850"/>
            <a:ext cx="6029199" cy="17988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Long Term Effects </a:t>
            </a:r>
          </a:p>
        </p:txBody>
      </p:sp>
      <p:sp>
        <p:nvSpPr>
          <p:cNvPr id="88" name="Shape 88"/>
          <p:cNvSpPr txBox="1"/>
          <p:nvPr>
            <p:ph idx="1" type="body"/>
          </p:nvPr>
        </p:nvSpPr>
        <p:spPr>
          <a:xfrm>
            <a:off x="311700" y="1160325"/>
            <a:ext cx="8520599" cy="3340199"/>
          </a:xfrm>
          <a:prstGeom prst="rect">
            <a:avLst/>
          </a:prstGeom>
        </p:spPr>
        <p:txBody>
          <a:bodyPr anchorCtr="0" anchor="t" bIns="91425" lIns="91425" rIns="91425" tIns="91425">
            <a:noAutofit/>
          </a:bodyPr>
          <a:lstStyle/>
          <a:p>
            <a:pPr indent="-298450" lvl="0" marL="457200" rtl="0">
              <a:lnSpc>
                <a:spcPct val="157142"/>
              </a:lnSpc>
              <a:spcBef>
                <a:spcPts val="0"/>
              </a:spcBef>
              <a:spcAft>
                <a:spcPts val="2400"/>
              </a:spcAft>
              <a:buSzPct val="100000"/>
            </a:pPr>
            <a:r>
              <a:rPr lang="en" sz="1100">
                <a:highlight>
                  <a:srgbClr val="FFFFFF"/>
                </a:highlight>
                <a:latin typeface="Verdana"/>
                <a:ea typeface="Verdana"/>
                <a:cs typeface="Verdana"/>
                <a:sym typeface="Verdana"/>
              </a:rPr>
              <a:t>For teenagers, the drug may reduce thinking, memory, and learning functions and affect how the brain builds connections between the areas necessary for these functions.</a:t>
            </a:r>
          </a:p>
          <a:p>
            <a:pPr indent="-298450" lvl="0" marL="457200" rtl="0">
              <a:lnSpc>
                <a:spcPct val="157142"/>
              </a:lnSpc>
              <a:spcBef>
                <a:spcPts val="0"/>
              </a:spcBef>
              <a:spcAft>
                <a:spcPts val="2400"/>
              </a:spcAft>
              <a:buSzPct val="100000"/>
              <a:buFont typeface="Verdana"/>
            </a:pPr>
            <a:r>
              <a:rPr lang="en" sz="1100">
                <a:highlight>
                  <a:srgbClr val="FFFFFF"/>
                </a:highlight>
                <a:latin typeface="Verdana"/>
                <a:ea typeface="Verdana"/>
                <a:cs typeface="Verdana"/>
                <a:sym typeface="Verdana"/>
              </a:rPr>
              <a:t>Affects the Immune system. The THC in marijuana can damage the cells and tissues in the body that help protect against disease.</a:t>
            </a:r>
          </a:p>
          <a:p>
            <a:pPr indent="-298450" lvl="0" marL="457200" rtl="0">
              <a:lnSpc>
                <a:spcPct val="157142"/>
              </a:lnSpc>
              <a:spcBef>
                <a:spcPts val="0"/>
              </a:spcBef>
              <a:spcAft>
                <a:spcPts val="2400"/>
              </a:spcAft>
              <a:buSzPct val="100000"/>
              <a:buFont typeface="Verdana"/>
            </a:pPr>
            <a:r>
              <a:rPr lang="en" sz="1100">
                <a:highlight>
                  <a:srgbClr val="FFFFFF"/>
                </a:highlight>
                <a:latin typeface="Verdana"/>
                <a:ea typeface="Verdana"/>
                <a:cs typeface="Verdana"/>
                <a:sym typeface="Verdana"/>
              </a:rPr>
              <a:t>Reproductive hormones are decreased. In men, there is less testosterone, causing decreased sperm counts and possible erectile dysfunction. In women, there may be irregular periods. Both problems would result in a decreased ability to conceive but not lead to complete infertility.</a:t>
            </a:r>
          </a:p>
        </p:txBody>
      </p:sp>
      <p:pic>
        <p:nvPicPr>
          <p:cNvPr id="89" name="Shape 89"/>
          <p:cNvPicPr preferRelativeResize="0"/>
          <p:nvPr/>
        </p:nvPicPr>
        <p:blipFill>
          <a:blip r:embed="rId3">
            <a:alphaModFix/>
          </a:blip>
          <a:stretch>
            <a:fillRect/>
          </a:stretch>
        </p:blipFill>
        <p:spPr>
          <a:xfrm>
            <a:off x="5592375" y="3060025"/>
            <a:ext cx="3069224" cy="20834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How Is Pakalolo Made?</a:t>
            </a:r>
          </a:p>
        </p:txBody>
      </p:sp>
      <p:sp>
        <p:nvSpPr>
          <p:cNvPr id="95" name="Shape 95"/>
          <p:cNvSpPr txBox="1"/>
          <p:nvPr>
            <p:ph idx="1" type="body"/>
          </p:nvPr>
        </p:nvSpPr>
        <p:spPr>
          <a:xfrm>
            <a:off x="151300" y="1093850"/>
            <a:ext cx="4788900" cy="3340199"/>
          </a:xfrm>
          <a:prstGeom prst="rect">
            <a:avLst/>
          </a:prstGeom>
          <a:noFill/>
          <a:ln cap="flat" cmpd="sng" w="9525">
            <a:solidFill>
              <a:schemeClr val="lt2"/>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400">
                <a:solidFill>
                  <a:srgbClr val="666666"/>
                </a:solidFill>
              </a:rPr>
              <a:t>Cannabis is used in three main forms: marijuana, hashish and hash oil. Marijuana is made from dried flowers and leaves of the cannabis plant. It is the least potent of all the cannabis products and is usually smoked or made into edible products like cookies or brownies . Hashish is made from the resin of the cannabis plant. It is dried and pressed into small blocks and smoked. It can also be added to food and eaten. Hash oil, the most potent cannabis product, is a thick oil obtained from hashish. It is also smoked.</a:t>
            </a:r>
          </a:p>
          <a:p>
            <a:pPr lvl="0">
              <a:spcBef>
                <a:spcPts val="0"/>
              </a:spcBef>
              <a:buNone/>
            </a:pPr>
            <a:r>
              <a:t/>
            </a:r>
            <a:endParaRPr sz="1400">
              <a:solidFill>
                <a:srgbClr val="000000"/>
              </a:solidFill>
            </a:endParaRPr>
          </a:p>
        </p:txBody>
      </p:sp>
      <p:pic>
        <p:nvPicPr>
          <p:cNvPr id="96" name="Shape 96"/>
          <p:cNvPicPr preferRelativeResize="0"/>
          <p:nvPr/>
        </p:nvPicPr>
        <p:blipFill>
          <a:blip r:embed="rId3">
            <a:alphaModFix/>
          </a:blip>
          <a:stretch>
            <a:fillRect/>
          </a:stretch>
        </p:blipFill>
        <p:spPr>
          <a:xfrm>
            <a:off x="5144000" y="919699"/>
            <a:ext cx="3784574" cy="36884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What chemicals are in marijuana?</a:t>
            </a:r>
          </a:p>
        </p:txBody>
      </p:sp>
      <p:sp>
        <p:nvSpPr>
          <p:cNvPr id="102" name="Shape 102"/>
          <p:cNvSpPr txBox="1"/>
          <p:nvPr>
            <p:ph idx="1" type="body"/>
          </p:nvPr>
        </p:nvSpPr>
        <p:spPr>
          <a:xfrm>
            <a:off x="311700" y="1228675"/>
            <a:ext cx="8520599" cy="3340199"/>
          </a:xfrm>
          <a:prstGeom prst="rect">
            <a:avLst/>
          </a:prstGeom>
        </p:spPr>
        <p:txBody>
          <a:bodyPr anchorCtr="0" anchor="t" bIns="91425" lIns="91425" rIns="91425" tIns="91425">
            <a:noAutofit/>
          </a:bodyPr>
          <a:lstStyle/>
          <a:p>
            <a:pPr lvl="0" rtl="0">
              <a:spcBef>
                <a:spcPts val="0"/>
              </a:spcBef>
              <a:buNone/>
            </a:pPr>
            <a:r>
              <a:rPr lang="en"/>
              <a:t>There are 483 different chemicals in cannabis. </a:t>
            </a:r>
          </a:p>
          <a:p>
            <a:pPr indent="-228600" lvl="0" marL="457200" rtl="0">
              <a:spcBef>
                <a:spcPts val="0"/>
              </a:spcBef>
            </a:pPr>
            <a:r>
              <a:rPr lang="en"/>
              <a:t>THC- The one that gets one high.</a:t>
            </a:r>
          </a:p>
          <a:p>
            <a:pPr indent="-228600" lvl="0" marL="457200" rtl="0">
              <a:spcBef>
                <a:spcPts val="0"/>
              </a:spcBef>
            </a:pPr>
            <a:r>
              <a:rPr lang="en"/>
              <a:t>CBD- Used to help with acne, ADD, anxiety, arthritis,cancer, etc...</a:t>
            </a:r>
          </a:p>
          <a:p>
            <a:pPr indent="-228600" lvl="0" marL="457200" rtl="0">
              <a:spcBef>
                <a:spcPts val="0"/>
              </a:spcBef>
              <a:buChar char="●"/>
            </a:pPr>
            <a:r>
              <a:rPr lang="en"/>
              <a:t>CBN- creates mild psychoactive effects.</a:t>
            </a:r>
          </a:p>
          <a:p>
            <a:pPr indent="-228600" lvl="0" marL="457200" rtl="0">
              <a:spcBef>
                <a:spcPts val="0"/>
              </a:spcBef>
              <a:buChar char="●"/>
            </a:pPr>
            <a:r>
              <a:rPr lang="en"/>
              <a:t>CBC- It Contributes to the overall analgesic effects of medical cannabis.  </a:t>
            </a:r>
          </a:p>
        </p:txBody>
      </p:sp>
      <p:pic>
        <p:nvPicPr>
          <p:cNvPr id="103" name="Shape 103"/>
          <p:cNvPicPr preferRelativeResize="0"/>
          <p:nvPr/>
        </p:nvPicPr>
        <p:blipFill>
          <a:blip r:embed="rId3">
            <a:alphaModFix/>
          </a:blip>
          <a:stretch>
            <a:fillRect/>
          </a:stretch>
        </p:blipFill>
        <p:spPr>
          <a:xfrm>
            <a:off x="3314350" y="3535637"/>
            <a:ext cx="1341349" cy="1341349"/>
          </a:xfrm>
          <a:prstGeom prst="rect">
            <a:avLst/>
          </a:prstGeom>
          <a:noFill/>
          <a:ln>
            <a:noFill/>
          </a:ln>
        </p:spPr>
      </p:pic>
      <p:pic>
        <p:nvPicPr>
          <p:cNvPr id="104" name="Shape 104"/>
          <p:cNvPicPr preferRelativeResize="0"/>
          <p:nvPr/>
        </p:nvPicPr>
        <p:blipFill>
          <a:blip r:embed="rId4">
            <a:alphaModFix/>
          </a:blip>
          <a:stretch>
            <a:fillRect/>
          </a:stretch>
        </p:blipFill>
        <p:spPr>
          <a:xfrm>
            <a:off x="5076200" y="3466625"/>
            <a:ext cx="3009825" cy="1479375"/>
          </a:xfrm>
          <a:prstGeom prst="rect">
            <a:avLst/>
          </a:prstGeom>
          <a:noFill/>
          <a:ln>
            <a:noFill/>
          </a:ln>
        </p:spPr>
      </p:pic>
      <p:pic>
        <p:nvPicPr>
          <p:cNvPr id="105" name="Shape 105"/>
          <p:cNvPicPr preferRelativeResize="0"/>
          <p:nvPr/>
        </p:nvPicPr>
        <p:blipFill>
          <a:blip r:embed="rId5">
            <a:alphaModFix/>
          </a:blip>
          <a:stretch>
            <a:fillRect/>
          </a:stretch>
        </p:blipFill>
        <p:spPr>
          <a:xfrm>
            <a:off x="6938650" y="517874"/>
            <a:ext cx="1994800" cy="19606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FOrensic Technology </a:t>
            </a:r>
          </a:p>
        </p:txBody>
      </p:sp>
      <p:sp>
        <p:nvSpPr>
          <p:cNvPr id="111" name="Shape 111"/>
          <p:cNvSpPr txBox="1"/>
          <p:nvPr>
            <p:ph idx="1" type="body"/>
          </p:nvPr>
        </p:nvSpPr>
        <p:spPr>
          <a:xfrm>
            <a:off x="311700" y="1228675"/>
            <a:ext cx="3933600" cy="3358800"/>
          </a:xfrm>
          <a:prstGeom prst="rect">
            <a:avLst/>
          </a:prstGeom>
        </p:spPr>
        <p:txBody>
          <a:bodyPr anchorCtr="0" anchor="t" bIns="91425" lIns="91425" rIns="91425" tIns="91425">
            <a:noAutofit/>
          </a:bodyPr>
          <a:lstStyle/>
          <a:p>
            <a:pPr lvl="0" rtl="0">
              <a:spcBef>
                <a:spcPts val="0"/>
              </a:spcBef>
              <a:buNone/>
            </a:pPr>
            <a:r>
              <a:rPr lang="en"/>
              <a:t>A person who is alive…</a:t>
            </a:r>
          </a:p>
          <a:p>
            <a:pPr indent="-228600" lvl="0" marL="457200" rtl="0">
              <a:spcBef>
                <a:spcPts val="0"/>
              </a:spcBef>
              <a:buChar char="-"/>
            </a:pPr>
            <a:r>
              <a:rPr lang="en"/>
              <a:t>Urine test</a:t>
            </a:r>
          </a:p>
          <a:p>
            <a:pPr indent="-228600" lvl="0" marL="457200" rtl="0">
              <a:spcBef>
                <a:spcPts val="0"/>
              </a:spcBef>
              <a:buChar char="-"/>
            </a:pPr>
            <a:r>
              <a:rPr lang="en"/>
              <a:t>Blood test</a:t>
            </a:r>
          </a:p>
          <a:p>
            <a:pPr indent="-228600" lvl="0" marL="457200" rtl="0">
              <a:spcBef>
                <a:spcPts val="0"/>
              </a:spcBef>
              <a:buChar char="-"/>
            </a:pPr>
            <a:r>
              <a:rPr lang="en"/>
              <a:t>Hair test</a:t>
            </a:r>
          </a:p>
          <a:p>
            <a:pPr indent="-228600" lvl="0" marL="457200">
              <a:spcBef>
                <a:spcPts val="0"/>
              </a:spcBef>
              <a:buChar char="-"/>
            </a:pPr>
            <a:r>
              <a:rPr lang="en"/>
              <a:t>Saliva test</a:t>
            </a:r>
          </a:p>
        </p:txBody>
      </p:sp>
      <p:sp>
        <p:nvSpPr>
          <p:cNvPr id="112" name="Shape 112"/>
          <p:cNvSpPr txBox="1"/>
          <p:nvPr/>
        </p:nvSpPr>
        <p:spPr>
          <a:xfrm>
            <a:off x="5164900" y="1229275"/>
            <a:ext cx="3742799" cy="3357599"/>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dk2"/>
                </a:solidFill>
                <a:latin typeface="Source Code Pro"/>
                <a:ea typeface="Source Code Pro"/>
                <a:cs typeface="Source Code Pro"/>
                <a:sym typeface="Source Code Pro"/>
              </a:rPr>
              <a:t>A person who is dead…</a:t>
            </a:r>
          </a:p>
          <a:p>
            <a:pPr lvl="0" rtl="0">
              <a:spcBef>
                <a:spcPts val="0"/>
              </a:spcBef>
              <a:buNone/>
            </a:pPr>
            <a:r>
              <a:t/>
            </a:r>
            <a:endParaRPr sz="1800">
              <a:solidFill>
                <a:schemeClr val="dk2"/>
              </a:solidFill>
              <a:latin typeface="Source Code Pro"/>
              <a:ea typeface="Source Code Pro"/>
              <a:cs typeface="Source Code Pro"/>
              <a:sym typeface="Source Code Pro"/>
            </a:endParaRPr>
          </a:p>
          <a:p>
            <a:pPr lvl="0">
              <a:spcBef>
                <a:spcPts val="0"/>
              </a:spcBef>
              <a:buNone/>
            </a:pPr>
            <a:r>
              <a:rPr lang="en" sz="1800">
                <a:solidFill>
                  <a:schemeClr val="dk2"/>
                </a:solidFill>
                <a:latin typeface="Source Code Pro"/>
                <a:ea typeface="Source Code Pro"/>
                <a:cs typeface="Source Code Pro"/>
                <a:sym typeface="Source Code Pro"/>
              </a:rPr>
              <a:t>-The best bet would </a:t>
            </a:r>
            <a:br>
              <a:rPr lang="en" sz="1800">
                <a:solidFill>
                  <a:schemeClr val="dk2"/>
                </a:solidFill>
                <a:latin typeface="Source Code Pro"/>
                <a:ea typeface="Source Code Pro"/>
                <a:cs typeface="Source Code Pro"/>
                <a:sym typeface="Source Code Pro"/>
              </a:rPr>
            </a:br>
            <a:r>
              <a:rPr lang="en" sz="1800">
                <a:solidFill>
                  <a:schemeClr val="dk2"/>
                </a:solidFill>
                <a:latin typeface="Source Code Pro"/>
                <a:ea typeface="Source Code Pro"/>
                <a:cs typeface="Source Code Pro"/>
                <a:sym typeface="Source Code Pro"/>
              </a:rPr>
              <a:t>be to do the hair test.</a:t>
            </a:r>
            <a:r>
              <a:rPr lang="en" sz="1800">
                <a:latin typeface="Source Code Pro"/>
                <a:ea typeface="Source Code Pro"/>
                <a:cs typeface="Source Code Pro"/>
                <a:sym typeface="Source Code Pro"/>
              </a:rPr>
              <a:t> </a:t>
            </a:r>
          </a:p>
        </p:txBody>
      </p:sp>
      <p:pic>
        <p:nvPicPr>
          <p:cNvPr id="113" name="Shape 113"/>
          <p:cNvPicPr preferRelativeResize="0"/>
          <p:nvPr/>
        </p:nvPicPr>
        <p:blipFill>
          <a:blip r:embed="rId3">
            <a:alphaModFix/>
          </a:blip>
          <a:stretch>
            <a:fillRect/>
          </a:stretch>
        </p:blipFill>
        <p:spPr>
          <a:xfrm>
            <a:off x="3098900" y="1953825"/>
            <a:ext cx="1885799" cy="3017275"/>
          </a:xfrm>
          <a:prstGeom prst="rect">
            <a:avLst/>
          </a:prstGeom>
          <a:noFill/>
          <a:ln>
            <a:noFill/>
          </a:ln>
        </p:spPr>
      </p:pic>
      <p:pic>
        <p:nvPicPr>
          <p:cNvPr id="114" name="Shape 114"/>
          <p:cNvPicPr preferRelativeResize="0"/>
          <p:nvPr/>
        </p:nvPicPr>
        <p:blipFill>
          <a:blip r:embed="rId4">
            <a:alphaModFix/>
          </a:blip>
          <a:stretch>
            <a:fillRect/>
          </a:stretch>
        </p:blipFill>
        <p:spPr>
          <a:xfrm>
            <a:off x="237412" y="3275650"/>
            <a:ext cx="2619375" cy="1695450"/>
          </a:xfrm>
          <a:prstGeom prst="rect">
            <a:avLst/>
          </a:prstGeom>
          <a:noFill/>
          <a:ln>
            <a:noFill/>
          </a:ln>
        </p:spPr>
      </p:pic>
      <p:pic>
        <p:nvPicPr>
          <p:cNvPr id="115" name="Shape 115"/>
          <p:cNvPicPr preferRelativeResize="0"/>
          <p:nvPr/>
        </p:nvPicPr>
        <p:blipFill>
          <a:blip r:embed="rId5">
            <a:alphaModFix/>
          </a:blip>
          <a:stretch>
            <a:fillRect/>
          </a:stretch>
        </p:blipFill>
        <p:spPr>
          <a:xfrm>
            <a:off x="5390150" y="2985525"/>
            <a:ext cx="2978350" cy="19855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292850"/>
            <a:ext cx="8520599" cy="800999"/>
          </a:xfrm>
          <a:prstGeom prst="rect">
            <a:avLst/>
          </a:prstGeom>
        </p:spPr>
        <p:txBody>
          <a:bodyPr anchorCtr="0" anchor="t" bIns="91425" lIns="91425" rIns="91425" tIns="91425">
            <a:noAutofit/>
          </a:bodyPr>
          <a:lstStyle/>
          <a:p>
            <a:pPr lvl="0">
              <a:spcBef>
                <a:spcPts val="0"/>
              </a:spcBef>
              <a:buNone/>
            </a:pPr>
            <a:r>
              <a:rPr lang="en"/>
              <a:t>Consequences of being in possession of Marijuana</a:t>
            </a:r>
          </a:p>
        </p:txBody>
      </p:sp>
      <p:sp>
        <p:nvSpPr>
          <p:cNvPr id="121" name="Shape 121"/>
          <p:cNvSpPr txBox="1"/>
          <p:nvPr>
            <p:ph idx="1" type="body"/>
          </p:nvPr>
        </p:nvSpPr>
        <p:spPr>
          <a:xfrm>
            <a:off x="311700" y="1228675"/>
            <a:ext cx="8520599" cy="3839999"/>
          </a:xfrm>
          <a:prstGeom prst="rect">
            <a:avLst/>
          </a:prstGeom>
        </p:spPr>
        <p:txBody>
          <a:bodyPr anchorCtr="0" anchor="t" bIns="91425" lIns="91425" rIns="91425" tIns="91425">
            <a:noAutofit/>
          </a:bodyPr>
          <a:lstStyle/>
          <a:p>
            <a:pPr lvl="0" rtl="0" algn="l">
              <a:lnSpc>
                <a:spcPct val="153015"/>
              </a:lnSpc>
              <a:spcBef>
                <a:spcPts val="0"/>
              </a:spcBef>
              <a:spcAft>
                <a:spcPts val="0"/>
              </a:spcAft>
              <a:buNone/>
            </a:pPr>
            <a:r>
              <a:rPr lang="en" sz="1200">
                <a:solidFill>
                  <a:srgbClr val="666666"/>
                </a:solidFill>
              </a:rPr>
              <a:t>In Hawaii being in possession of less than 1 oz is a misdemeanor and will get you 30 days in jail plus a $1,000 fine, 1oz-1lb is a misdemeanor and will get you 1 year in jail plus a $2,000 fine, and 1lb or more is a felony and will get you 5 years in jail plus a $10,000 fine.</a:t>
            </a:r>
          </a:p>
          <a:p>
            <a:pPr lvl="0" rtl="0">
              <a:lnSpc>
                <a:spcPct val="133333"/>
              </a:lnSpc>
              <a:spcBef>
                <a:spcPts val="0"/>
              </a:spcBef>
              <a:spcAft>
                <a:spcPts val="900"/>
              </a:spcAft>
              <a:buNone/>
            </a:pPr>
            <a:r>
              <a:rPr b="1" lang="en" sz="1200">
                <a:solidFill>
                  <a:srgbClr val="000000"/>
                </a:solidFill>
              </a:rPr>
              <a:t>Legalization.</a:t>
            </a:r>
            <a:r>
              <a:rPr lang="en" sz="1200">
                <a:solidFill>
                  <a:srgbClr val="666666"/>
                </a:solidFill>
                <a:highlight>
                  <a:srgbClr val="FFFFFF"/>
                </a:highlight>
              </a:rPr>
              <a:t>  In five states -- Alaska, Colorado, Washington D.C., Oregon, and Washington -- possession by adults of small amounts for personal use is completely legal under state law.</a:t>
            </a:r>
          </a:p>
          <a:p>
            <a:pPr lvl="0" rtl="0">
              <a:lnSpc>
                <a:spcPct val="133333"/>
              </a:lnSpc>
              <a:spcBef>
                <a:spcPts val="0"/>
              </a:spcBef>
              <a:spcAft>
                <a:spcPts val="900"/>
              </a:spcAft>
              <a:buNone/>
            </a:pPr>
            <a:r>
              <a:rPr b="1" lang="en" sz="1200">
                <a:solidFill>
                  <a:srgbClr val="000000"/>
                </a:solidFill>
                <a:highlight>
                  <a:srgbClr val="FFFFFF"/>
                </a:highlight>
              </a:rPr>
              <a:t>Decriminalization.</a:t>
            </a:r>
            <a:r>
              <a:rPr b="1" lang="en" sz="1200">
                <a:solidFill>
                  <a:srgbClr val="666666"/>
                </a:solidFill>
                <a:highlight>
                  <a:srgbClr val="FFFFFF"/>
                </a:highlight>
              </a:rPr>
              <a:t> </a:t>
            </a:r>
            <a:r>
              <a:rPr lang="en" sz="1200">
                <a:solidFill>
                  <a:srgbClr val="666666"/>
                </a:solidFill>
                <a:highlight>
                  <a:srgbClr val="FFFFFF"/>
                </a:highlight>
              </a:rPr>
              <a:t>Other states have classified possession of small amounts as an infraction, including California,  Connecticut, Maine, Massachusetts, Minnesota, Mississippi, Nebraska, Nevada, New York, North Carolina, and Ohio. An infraction is a minor violation akin to a traffic ticket; typically, violators are subject only to a small fine and first time offenders usually have no criminal record. In states that have decriminalized marijuana, offenders receive citations but they are not arrested unless they possess large amounts or are repeat offenders</a:t>
            </a:r>
            <a:r>
              <a:rPr lang="en" sz="1350">
                <a:solidFill>
                  <a:srgbClr val="666666"/>
                </a:solidFill>
                <a:highlight>
                  <a:srgbClr val="FFFFFF"/>
                </a:highlight>
                <a:latin typeface="Arial"/>
                <a:ea typeface="Arial"/>
                <a:cs typeface="Arial"/>
                <a:sym typeface="Arial"/>
              </a:rPr>
              <a:t>.</a:t>
            </a:r>
          </a:p>
          <a:p>
            <a:pPr lvl="0" rtl="0" algn="l">
              <a:lnSpc>
                <a:spcPct val="153015"/>
              </a:lnSpc>
              <a:spcBef>
                <a:spcPts val="0"/>
              </a:spcBef>
              <a:spcAft>
                <a:spcPts val="0"/>
              </a:spcAft>
              <a:buNone/>
            </a:pPr>
            <a:r>
              <a:t/>
            </a:r>
            <a:endParaRPr sz="1600">
              <a:solidFill>
                <a:srgbClr val="222222"/>
              </a:solidFill>
              <a:highlight>
                <a:srgbClr val="F2FCEE"/>
              </a:highlight>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97825" y="57600"/>
            <a:ext cx="8520599" cy="800999"/>
          </a:xfrm>
          <a:prstGeom prst="rect">
            <a:avLst/>
          </a:prstGeom>
        </p:spPr>
        <p:txBody>
          <a:bodyPr anchorCtr="0" anchor="t" bIns="91425" lIns="91425" rIns="91425" tIns="91425">
            <a:noAutofit/>
          </a:bodyPr>
          <a:lstStyle/>
          <a:p>
            <a:pPr lvl="0">
              <a:spcBef>
                <a:spcPts val="0"/>
              </a:spcBef>
              <a:buNone/>
            </a:pPr>
            <a:r>
              <a:rPr lang="en"/>
              <a:t>Oregon Marijuana Laws</a:t>
            </a:r>
          </a:p>
        </p:txBody>
      </p:sp>
      <p:sp>
        <p:nvSpPr>
          <p:cNvPr id="127" name="Shape 127"/>
          <p:cNvSpPr txBox="1"/>
          <p:nvPr>
            <p:ph idx="1" type="body"/>
          </p:nvPr>
        </p:nvSpPr>
        <p:spPr>
          <a:xfrm>
            <a:off x="194075" y="727150"/>
            <a:ext cx="4397999" cy="3475200"/>
          </a:xfrm>
          <a:prstGeom prst="rect">
            <a:avLst/>
          </a:prstGeom>
        </p:spPr>
        <p:txBody>
          <a:bodyPr anchorCtr="0" anchor="t" bIns="91425" lIns="91425" rIns="91425" tIns="91425">
            <a:noAutofit/>
          </a:bodyPr>
          <a:lstStyle/>
          <a:p>
            <a:pPr lvl="0" rtl="0">
              <a:spcBef>
                <a:spcPts val="0"/>
              </a:spcBef>
              <a:buNone/>
            </a:pPr>
            <a:r>
              <a:rPr lang="en" sz="1300">
                <a:solidFill>
                  <a:srgbClr val="666666"/>
                </a:solidFill>
              </a:rPr>
              <a:t>The new law, called </a:t>
            </a:r>
            <a:r>
              <a:rPr lang="en" sz="1300" u="sng">
                <a:solidFill>
                  <a:srgbClr val="666666"/>
                </a:solidFill>
                <a:hlinkClick r:id="rId3"/>
              </a:rPr>
              <a:t>Measure 91</a:t>
            </a:r>
            <a:r>
              <a:rPr lang="en" sz="1300">
                <a:solidFill>
                  <a:srgbClr val="666666"/>
                </a:solidFill>
              </a:rPr>
              <a:t>, takes effect on July 1, 2015, although sales will not be legal until 2016. The new Oregon law legalizes the possession of marijuana by adults age 21 and over for personal, nonmedical use. Oregon already had in place a medical marijuana law that allowed use for certified medical purposes. Measure 91 has no effect on Oregon’s medical marijuana laws and, even after personal use is allowed, Oregonians without medical certification will not be able to purchase marijuana for personal use at medical marijuana dispensaries. Measure 91 also legalizes commercial grow and retail operations, and sets up a procedure to regulate and tax such operations.</a:t>
            </a:r>
          </a:p>
        </p:txBody>
      </p:sp>
      <p:pic>
        <p:nvPicPr>
          <p:cNvPr id="128" name="Shape 128"/>
          <p:cNvPicPr preferRelativeResize="0"/>
          <p:nvPr/>
        </p:nvPicPr>
        <p:blipFill>
          <a:blip r:embed="rId4">
            <a:alphaModFix/>
          </a:blip>
          <a:stretch>
            <a:fillRect/>
          </a:stretch>
        </p:blipFill>
        <p:spPr>
          <a:xfrm>
            <a:off x="4592075" y="302825"/>
            <a:ext cx="4331950" cy="3247375"/>
          </a:xfrm>
          <a:prstGeom prst="rect">
            <a:avLst/>
          </a:prstGeom>
          <a:noFill/>
          <a:ln>
            <a:noFill/>
          </a:ln>
        </p:spPr>
      </p:pic>
      <p:sp>
        <p:nvSpPr>
          <p:cNvPr id="129" name="Shape 129"/>
          <p:cNvSpPr txBox="1"/>
          <p:nvPr/>
        </p:nvSpPr>
        <p:spPr>
          <a:xfrm>
            <a:off x="4742900" y="3613200"/>
            <a:ext cx="4240499" cy="4704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200">
                <a:solidFill>
                  <a:srgbClr val="666666"/>
                </a:solidFill>
                <a:latin typeface="Source Code Pro"/>
                <a:ea typeface="Source Code Pro"/>
                <a:cs typeface="Source Code Pro"/>
                <a:sym typeface="Source Code Pro"/>
              </a:rPr>
              <a:t>Budtenders at the medical marijuana dispensary Kaya Shack helps a customer choose her products, in Portland, Oregon.</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