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Amatic SC"/>
      <p:regular r:id="rId29"/>
      <p:bold r:id="rId30"/>
    </p:embeddedFont>
    <p:embeddedFont>
      <p:font typeface="PT Sans Narrow"/>
      <p:regular r:id="rId31"/>
      <p:bold r:id="rId32"/>
    </p:embeddedFont>
    <p:embeddedFont>
      <p:font typeface="Open Sans"/>
      <p:regular r:id="rId33"/>
      <p:bold r:id="rId34"/>
      <p:italic r:id="rId35"/>
      <p:boldItalic r:id="rId36"/>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maticSC-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TSansNarrow-regular.fntdata"/><Relationship Id="rId30" Type="http://schemas.openxmlformats.org/officeDocument/2006/relationships/font" Target="fonts/AmaticSC-bold.fntdata"/><Relationship Id="rId11" Type="http://schemas.openxmlformats.org/officeDocument/2006/relationships/slide" Target="slides/slide6.xml"/><Relationship Id="rId33" Type="http://schemas.openxmlformats.org/officeDocument/2006/relationships/font" Target="fonts/OpenSans-regular.fntdata"/><Relationship Id="rId10" Type="http://schemas.openxmlformats.org/officeDocument/2006/relationships/slide" Target="slides/slide5.xml"/><Relationship Id="rId32" Type="http://schemas.openxmlformats.org/officeDocument/2006/relationships/font" Target="fonts/PTSansNarrow-bold.fntdata"/><Relationship Id="rId13" Type="http://schemas.openxmlformats.org/officeDocument/2006/relationships/slide" Target="slides/slide8.xml"/><Relationship Id="rId35" Type="http://schemas.openxmlformats.org/officeDocument/2006/relationships/font" Target="fonts/OpenSans-italic.fntdata"/><Relationship Id="rId12" Type="http://schemas.openxmlformats.org/officeDocument/2006/relationships/slide" Target="slides/slide7.xml"/><Relationship Id="rId34" Type="http://schemas.openxmlformats.org/officeDocument/2006/relationships/font" Target="fonts/OpenSans-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5" name="Shape 19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1" name="Shape 20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9" name="Shape 2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7" name="Shape 2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7" name="Shape 22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4" name="Shape 2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2" name="Shape 2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0" name="Shape 25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5" name="Shape 1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cxnSp>
        <p:nvCxnSpPr>
          <p:cNvPr id="9" name="Shape 9"/>
          <p:cNvCxnSpPr/>
          <p:nvPr/>
        </p:nvCxnSpPr>
        <p:spPr>
          <a:xfrm>
            <a:off x="7007735" y="3176887"/>
            <a:ext cx="562199" cy="0"/>
          </a:xfrm>
          <a:prstGeom prst="straightConnector1">
            <a:avLst/>
          </a:prstGeom>
          <a:noFill/>
          <a:ln cap="flat" cmpd="sng" w="76200">
            <a:solidFill>
              <a:schemeClr val="lt2"/>
            </a:solidFill>
            <a:prstDash val="solid"/>
            <a:round/>
            <a:headEnd len="med" w="med" type="none"/>
            <a:tailEnd len="med" w="med" type="none"/>
          </a:ln>
        </p:spPr>
      </p:cxnSp>
      <p:cxnSp>
        <p:nvCxnSpPr>
          <p:cNvPr id="10" name="Shape 10"/>
          <p:cNvCxnSpPr/>
          <p:nvPr/>
        </p:nvCxnSpPr>
        <p:spPr>
          <a:xfrm>
            <a:off x="1575034" y="3158251"/>
            <a:ext cx="562199" cy="0"/>
          </a:xfrm>
          <a:prstGeom prst="straightConnector1">
            <a:avLst/>
          </a:prstGeom>
          <a:noFill/>
          <a:ln cap="flat" cmpd="sng" w="76200">
            <a:solidFill>
              <a:schemeClr val="lt2"/>
            </a:solidFill>
            <a:prstDash val="solid"/>
            <a:round/>
            <a:headEnd len="med" w="med" type="none"/>
            <a:tailEnd len="med" w="med" type="none"/>
          </a:ln>
        </p:spPr>
      </p:cxnSp>
      <p:grpSp>
        <p:nvGrpSpPr>
          <p:cNvPr id="11" name="Shape 11"/>
          <p:cNvGrpSpPr/>
          <p:nvPr/>
        </p:nvGrpSpPr>
        <p:grpSpPr>
          <a:xfrm>
            <a:off x="1004143" y="1022025"/>
            <a:ext cx="7136667" cy="152400"/>
            <a:chOff x="1346428" y="1011300"/>
            <a:chExt cx="6452100" cy="152400"/>
          </a:xfrm>
        </p:grpSpPr>
        <p:cxnSp>
          <p:nvCxnSpPr>
            <p:cNvPr id="12" name="Shape 12"/>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3" name="Shape 13"/>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4" name="Shape 14"/>
          <p:cNvGrpSpPr/>
          <p:nvPr/>
        </p:nvGrpSpPr>
        <p:grpSpPr>
          <a:xfrm>
            <a:off x="1004150" y="3969100"/>
            <a:ext cx="7136667" cy="152400"/>
            <a:chOff x="1346435" y="3969087"/>
            <a:chExt cx="6452100" cy="152400"/>
          </a:xfrm>
        </p:grpSpPr>
        <p:cxnSp>
          <p:nvCxnSpPr>
            <p:cNvPr id="15" name="Shape 15"/>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6" name="Shape 16"/>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7" name="Shape 17"/>
          <p:cNvSpPr txBox="1"/>
          <p:nvPr>
            <p:ph type="ctrTitle"/>
          </p:nvPr>
        </p:nvSpPr>
        <p:spPr>
          <a:xfrm>
            <a:off x="1004150" y="1751764"/>
            <a:ext cx="7136700" cy="1022399"/>
          </a:xfrm>
          <a:prstGeom prst="rect">
            <a:avLst/>
          </a:prstGeom>
        </p:spPr>
        <p:txBody>
          <a:bodyPr anchorCtr="0" anchor="b" bIns="91425" lIns="91425" rIns="91425" tIns="91425"/>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p:txBody>
      </p:sp>
      <p:sp>
        <p:nvSpPr>
          <p:cNvPr id="18" name="Shape 18"/>
          <p:cNvSpPr txBox="1"/>
          <p:nvPr>
            <p:ph idx="1" type="subTitle"/>
          </p:nvPr>
        </p:nvSpPr>
        <p:spPr>
          <a:xfrm>
            <a:off x="2137225" y="2850039"/>
            <a:ext cx="48704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400"/>
            </a:lvl1pPr>
            <a:lvl2pPr algn="ctr">
              <a:lnSpc>
                <a:spcPct val="100000"/>
              </a:lnSpc>
              <a:spcBef>
                <a:spcPts val="0"/>
              </a:spcBef>
              <a:spcAft>
                <a:spcPts val="0"/>
              </a:spcAft>
              <a:buSzPct val="100000"/>
              <a:buNone/>
              <a:defRPr sz="2400"/>
            </a:lvl2pPr>
            <a:lvl3pPr algn="ctr">
              <a:lnSpc>
                <a:spcPct val="100000"/>
              </a:lnSpc>
              <a:spcBef>
                <a:spcPts val="0"/>
              </a:spcBef>
              <a:spcAft>
                <a:spcPts val="0"/>
              </a:spcAft>
              <a:buSzPct val="100000"/>
              <a:buNone/>
              <a:defRPr sz="2400"/>
            </a:lvl3pPr>
            <a:lvl4pPr algn="ctr">
              <a:lnSpc>
                <a:spcPct val="100000"/>
              </a:lnSpc>
              <a:spcBef>
                <a:spcPts val="0"/>
              </a:spcBef>
              <a:spcAft>
                <a:spcPts val="0"/>
              </a:spcAft>
              <a:buSzPct val="100000"/>
              <a:buNone/>
              <a:defRPr sz="2400"/>
            </a:lvl4pPr>
            <a:lvl5pPr algn="ctr">
              <a:lnSpc>
                <a:spcPct val="100000"/>
              </a:lnSpc>
              <a:spcBef>
                <a:spcPts val="0"/>
              </a:spcBef>
              <a:spcAft>
                <a:spcPts val="0"/>
              </a:spcAft>
              <a:buSzPct val="100000"/>
              <a:buNone/>
              <a:defRPr sz="2400"/>
            </a:lvl5pPr>
            <a:lvl6pPr algn="ctr">
              <a:lnSpc>
                <a:spcPct val="100000"/>
              </a:lnSpc>
              <a:spcBef>
                <a:spcPts val="0"/>
              </a:spcBef>
              <a:spcAft>
                <a:spcPts val="0"/>
              </a:spcAft>
              <a:buSzPct val="100000"/>
              <a:buNone/>
              <a:defRPr sz="2400"/>
            </a:lvl6pPr>
            <a:lvl7pPr algn="ctr">
              <a:lnSpc>
                <a:spcPct val="100000"/>
              </a:lnSpc>
              <a:spcBef>
                <a:spcPts val="0"/>
              </a:spcBef>
              <a:spcAft>
                <a:spcPts val="0"/>
              </a:spcAft>
              <a:buSzPct val="100000"/>
              <a:buNone/>
              <a:defRPr sz="2400"/>
            </a:lvl7pPr>
            <a:lvl8pPr algn="ctr">
              <a:lnSpc>
                <a:spcPct val="100000"/>
              </a:lnSpc>
              <a:spcBef>
                <a:spcPts val="0"/>
              </a:spcBef>
              <a:spcAft>
                <a:spcPts val="0"/>
              </a:spcAft>
              <a:buSzPct val="100000"/>
              <a:buNone/>
              <a:defRPr sz="2400"/>
            </a:lvl8pPr>
            <a:lvl9pPr algn="ctr">
              <a:lnSpc>
                <a:spcPct val="100000"/>
              </a:lnSpc>
              <a:spcBef>
                <a:spcPts val="0"/>
              </a:spcBef>
              <a:spcAft>
                <a:spcPts val="0"/>
              </a:spcAft>
              <a:buSzPct val="100000"/>
              <a:buNone/>
              <a:defRPr sz="2400"/>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4" name="Shape 54"/>
        <p:cNvGrpSpPr/>
        <p:nvPr/>
      </p:nvGrpSpPr>
      <p:grpSpPr>
        <a:xfrm>
          <a:off x="0" y="0"/>
          <a:ext cx="0" cy="0"/>
          <a:chOff x="0" y="0"/>
          <a:chExt cx="0" cy="0"/>
        </a:xfrm>
      </p:grpSpPr>
      <p:sp>
        <p:nvSpPr>
          <p:cNvPr id="55" name="Shape 55"/>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56" name="Shape 56"/>
          <p:cNvSpPr txBox="1"/>
          <p:nvPr>
            <p:ph type="title"/>
          </p:nvPr>
        </p:nvSpPr>
        <p:spPr>
          <a:xfrm>
            <a:off x="311700" y="1304850"/>
            <a:ext cx="8520599" cy="1538399"/>
          </a:xfrm>
          <a:prstGeom prst="rect">
            <a:avLst/>
          </a:prstGeom>
        </p:spPr>
        <p:txBody>
          <a:bodyPr anchorCtr="0" anchor="ctr" bIns="91425" lIns="91425" rIns="91425" tIns="91425"/>
          <a:lstStyle>
            <a:lvl1pPr algn="ctr">
              <a:spcBef>
                <a:spcPts val="0"/>
              </a:spcBef>
              <a:buClr>
                <a:schemeClr val="accent3"/>
              </a:buClr>
              <a:buSzPct val="100000"/>
              <a:defRPr sz="13000">
                <a:solidFill>
                  <a:schemeClr val="accent3"/>
                </a:solidFill>
              </a:defRPr>
            </a:lvl1pPr>
            <a:lvl2pPr algn="ctr">
              <a:spcBef>
                <a:spcPts val="0"/>
              </a:spcBef>
              <a:buClr>
                <a:schemeClr val="accent3"/>
              </a:buClr>
              <a:buSzPct val="100000"/>
              <a:defRPr sz="13000">
                <a:solidFill>
                  <a:schemeClr val="accent3"/>
                </a:solidFill>
              </a:defRPr>
            </a:lvl2pPr>
            <a:lvl3pPr algn="ctr">
              <a:spcBef>
                <a:spcPts val="0"/>
              </a:spcBef>
              <a:buClr>
                <a:schemeClr val="accent3"/>
              </a:buClr>
              <a:buSzPct val="100000"/>
              <a:defRPr sz="13000">
                <a:solidFill>
                  <a:schemeClr val="accent3"/>
                </a:solidFill>
              </a:defRPr>
            </a:lvl3pPr>
            <a:lvl4pPr algn="ctr">
              <a:spcBef>
                <a:spcPts val="0"/>
              </a:spcBef>
              <a:buClr>
                <a:schemeClr val="accent3"/>
              </a:buClr>
              <a:buSzPct val="100000"/>
              <a:defRPr sz="13000">
                <a:solidFill>
                  <a:schemeClr val="accent3"/>
                </a:solidFill>
              </a:defRPr>
            </a:lvl4pPr>
            <a:lvl5pPr algn="ctr">
              <a:spcBef>
                <a:spcPts val="0"/>
              </a:spcBef>
              <a:buClr>
                <a:schemeClr val="accent3"/>
              </a:buClr>
              <a:buSzPct val="100000"/>
              <a:defRPr sz="13000">
                <a:solidFill>
                  <a:schemeClr val="accent3"/>
                </a:solidFill>
              </a:defRPr>
            </a:lvl5pPr>
            <a:lvl6pPr algn="ctr">
              <a:spcBef>
                <a:spcPts val="0"/>
              </a:spcBef>
              <a:buClr>
                <a:schemeClr val="accent3"/>
              </a:buClr>
              <a:buSzPct val="100000"/>
              <a:defRPr sz="13000">
                <a:solidFill>
                  <a:schemeClr val="accent3"/>
                </a:solidFill>
              </a:defRPr>
            </a:lvl6pPr>
            <a:lvl7pPr algn="ctr">
              <a:spcBef>
                <a:spcPts val="0"/>
              </a:spcBef>
              <a:buClr>
                <a:schemeClr val="accent3"/>
              </a:buClr>
              <a:buSzPct val="100000"/>
              <a:defRPr sz="13000">
                <a:solidFill>
                  <a:schemeClr val="accent3"/>
                </a:solidFill>
              </a:defRPr>
            </a:lvl7pPr>
            <a:lvl8pPr algn="ctr">
              <a:spcBef>
                <a:spcPts val="0"/>
              </a:spcBef>
              <a:buClr>
                <a:schemeClr val="accent3"/>
              </a:buClr>
              <a:buSzPct val="100000"/>
              <a:defRPr sz="13000">
                <a:solidFill>
                  <a:schemeClr val="accent3"/>
                </a:solidFill>
              </a:defRPr>
            </a:lvl8pPr>
            <a:lvl9pPr algn="ctr">
              <a:spcBef>
                <a:spcPts val="0"/>
              </a:spcBef>
              <a:buClr>
                <a:schemeClr val="accent3"/>
              </a:buClr>
              <a:buSzPct val="100000"/>
              <a:defRPr sz="13000">
                <a:solidFill>
                  <a:schemeClr val="accent3"/>
                </a:solidFill>
              </a:defRPr>
            </a:lvl9pPr>
          </a:lstStyle>
          <a:p/>
        </p:txBody>
      </p:sp>
      <p:sp>
        <p:nvSpPr>
          <p:cNvPr id="57" name="Shape 57"/>
          <p:cNvSpPr txBox="1"/>
          <p:nvPr>
            <p:ph idx="1" type="body"/>
          </p:nvPr>
        </p:nvSpPr>
        <p:spPr>
          <a:xfrm>
            <a:off x="311700" y="2995650"/>
            <a:ext cx="8520599" cy="1071599"/>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8" name="Shape 5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9" name="Shape 59"/>
        <p:cNvGrpSpPr/>
        <p:nvPr/>
      </p:nvGrpSpPr>
      <p:grpSpPr>
        <a:xfrm>
          <a:off x="0" y="0"/>
          <a:ext cx="0" cy="0"/>
          <a:chOff x="0" y="0"/>
          <a:chExt cx="0" cy="0"/>
        </a:xfrm>
      </p:grpSpPr>
      <p:sp>
        <p:nvSpPr>
          <p:cNvPr id="60" name="Shape 6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20" name="Shape 20"/>
        <p:cNvGrpSpPr/>
        <p:nvPr/>
      </p:nvGrpSpPr>
      <p:grpSpPr>
        <a:xfrm>
          <a:off x="0" y="0"/>
          <a:ext cx="0" cy="0"/>
          <a:chOff x="0" y="0"/>
          <a:chExt cx="0" cy="0"/>
        </a:xfrm>
      </p:grpSpPr>
      <p:sp>
        <p:nvSpPr>
          <p:cNvPr id="21" name="Shape 21"/>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22" name="Shape 22"/>
          <p:cNvSpPr txBox="1"/>
          <p:nvPr>
            <p:ph type="title"/>
          </p:nvPr>
        </p:nvSpPr>
        <p:spPr>
          <a:xfrm>
            <a:off x="311700" y="814800"/>
            <a:ext cx="8571300" cy="942000"/>
          </a:xfrm>
          <a:prstGeom prst="rect">
            <a:avLst/>
          </a:prstGeom>
        </p:spPr>
        <p:txBody>
          <a:bodyPr anchorCtr="0" anchor="ctr"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4" name="Shape 24"/>
        <p:cNvGrpSpPr/>
        <p:nvPr/>
      </p:nvGrpSpPr>
      <p:grpSpPr>
        <a:xfrm>
          <a:off x="0" y="0"/>
          <a:ext cx="0" cy="0"/>
          <a:chOff x="0" y="0"/>
          <a:chExt cx="0" cy="0"/>
        </a:xfrm>
      </p:grpSpPr>
      <p:sp>
        <p:nvSpPr>
          <p:cNvPr id="25" name="Shape 25"/>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26" name="Shape 26"/>
          <p:cNvSpPr txBox="1"/>
          <p:nvPr>
            <p:ph type="title"/>
          </p:nvPr>
        </p:nvSpPr>
        <p:spPr>
          <a:xfrm>
            <a:off x="311700" y="445025"/>
            <a:ext cx="8520599" cy="7073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txBox="1"/>
          <p:nvPr>
            <p:ph idx="1" type="body"/>
          </p:nvPr>
        </p:nvSpPr>
        <p:spPr>
          <a:xfrm>
            <a:off x="311700" y="1266325"/>
            <a:ext cx="8520599" cy="3302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7073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txBox="1"/>
          <p:nvPr>
            <p:ph idx="1" type="body"/>
          </p:nvPr>
        </p:nvSpPr>
        <p:spPr>
          <a:xfrm>
            <a:off x="311700" y="1266175"/>
            <a:ext cx="3999899" cy="33027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2" name="Shape 32"/>
          <p:cNvSpPr txBox="1"/>
          <p:nvPr>
            <p:ph idx="2" type="body"/>
          </p:nvPr>
        </p:nvSpPr>
        <p:spPr>
          <a:xfrm>
            <a:off x="4832400" y="1266175"/>
            <a:ext cx="3999899" cy="33027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4" name="Shape 34"/>
        <p:cNvGrpSpPr/>
        <p:nvPr/>
      </p:nvGrpSpPr>
      <p:grpSpPr>
        <a:xfrm>
          <a:off x="0" y="0"/>
          <a:ext cx="0" cy="0"/>
          <a:chOff x="0" y="0"/>
          <a:chExt cx="0" cy="0"/>
        </a:xfrm>
      </p:grpSpPr>
      <p:sp>
        <p:nvSpPr>
          <p:cNvPr id="35" name="Shape 35"/>
          <p:cNvSpPr txBox="1"/>
          <p:nvPr>
            <p:ph type="title"/>
          </p:nvPr>
        </p:nvSpPr>
        <p:spPr>
          <a:xfrm>
            <a:off x="311700" y="445025"/>
            <a:ext cx="8520599" cy="7073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6" name="Shape 3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7" name="Shape 37"/>
        <p:cNvGrpSpPr/>
        <p:nvPr/>
      </p:nvGrpSpPr>
      <p:grpSpPr>
        <a:xfrm>
          <a:off x="0" y="0"/>
          <a:ext cx="0" cy="0"/>
          <a:chOff x="0" y="0"/>
          <a:chExt cx="0" cy="0"/>
        </a:xfrm>
      </p:grpSpPr>
      <p:sp>
        <p:nvSpPr>
          <p:cNvPr id="38" name="Shape 3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9" name="Shape 3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1" name="Shape 41"/>
        <p:cNvGrpSpPr/>
        <p:nvPr/>
      </p:nvGrpSpPr>
      <p:grpSpPr>
        <a:xfrm>
          <a:off x="0" y="0"/>
          <a:ext cx="0" cy="0"/>
          <a:chOff x="0" y="0"/>
          <a:chExt cx="0" cy="0"/>
        </a:xfrm>
      </p:grpSpPr>
      <p:sp>
        <p:nvSpPr>
          <p:cNvPr id="42" name="Shape 42"/>
          <p:cNvSpPr txBox="1"/>
          <p:nvPr>
            <p:ph type="title"/>
          </p:nvPr>
        </p:nvSpPr>
        <p:spPr>
          <a:xfrm>
            <a:off x="490250" y="526350"/>
            <a:ext cx="5613599" cy="4090800"/>
          </a:xfrm>
          <a:prstGeom prst="rect">
            <a:avLst/>
          </a:prstGeom>
        </p:spPr>
        <p:txBody>
          <a:bodyPr anchorCtr="0" anchor="ctr" bIns="91425" lIns="91425" rIns="91425" tIns="91425"/>
          <a:lstStyle>
            <a:lvl1pPr>
              <a:spcBef>
                <a:spcPts val="0"/>
              </a:spcBef>
              <a:buClr>
                <a:schemeClr val="dk2"/>
              </a:buClr>
              <a:buSzPct val="100000"/>
              <a:defRPr b="0" sz="5400">
                <a:solidFill>
                  <a:schemeClr val="dk2"/>
                </a:solidFill>
              </a:defRPr>
            </a:lvl1pPr>
            <a:lvl2pPr>
              <a:spcBef>
                <a:spcPts val="0"/>
              </a:spcBef>
              <a:buClr>
                <a:schemeClr val="dk2"/>
              </a:buClr>
              <a:buSzPct val="100000"/>
              <a:defRPr b="0" sz="5400">
                <a:solidFill>
                  <a:schemeClr val="dk2"/>
                </a:solidFill>
              </a:defRPr>
            </a:lvl2pPr>
            <a:lvl3pPr>
              <a:spcBef>
                <a:spcPts val="0"/>
              </a:spcBef>
              <a:buClr>
                <a:schemeClr val="dk2"/>
              </a:buClr>
              <a:buSzPct val="100000"/>
              <a:defRPr b="0" sz="5400">
                <a:solidFill>
                  <a:schemeClr val="dk2"/>
                </a:solidFill>
              </a:defRPr>
            </a:lvl3pPr>
            <a:lvl4pPr>
              <a:spcBef>
                <a:spcPts val="0"/>
              </a:spcBef>
              <a:buClr>
                <a:schemeClr val="dk2"/>
              </a:buClr>
              <a:buSzPct val="100000"/>
              <a:defRPr b="0" sz="5400">
                <a:solidFill>
                  <a:schemeClr val="dk2"/>
                </a:solidFill>
              </a:defRPr>
            </a:lvl4pPr>
            <a:lvl5pPr>
              <a:spcBef>
                <a:spcPts val="0"/>
              </a:spcBef>
              <a:buClr>
                <a:schemeClr val="dk2"/>
              </a:buClr>
              <a:buSzPct val="100000"/>
              <a:defRPr b="0" sz="5400">
                <a:solidFill>
                  <a:schemeClr val="dk2"/>
                </a:solidFill>
              </a:defRPr>
            </a:lvl5pPr>
            <a:lvl6pPr>
              <a:spcBef>
                <a:spcPts val="0"/>
              </a:spcBef>
              <a:buClr>
                <a:schemeClr val="dk2"/>
              </a:buClr>
              <a:buSzPct val="100000"/>
              <a:defRPr b="0" sz="5400">
                <a:solidFill>
                  <a:schemeClr val="dk2"/>
                </a:solidFill>
              </a:defRPr>
            </a:lvl6pPr>
            <a:lvl7pPr>
              <a:spcBef>
                <a:spcPts val="0"/>
              </a:spcBef>
              <a:buClr>
                <a:schemeClr val="dk2"/>
              </a:buClr>
              <a:buSzPct val="100000"/>
              <a:defRPr b="0" sz="5400">
                <a:solidFill>
                  <a:schemeClr val="dk2"/>
                </a:solidFill>
              </a:defRPr>
            </a:lvl7pPr>
            <a:lvl8pPr>
              <a:spcBef>
                <a:spcPts val="0"/>
              </a:spcBef>
              <a:buClr>
                <a:schemeClr val="dk2"/>
              </a:buClr>
              <a:buSzPct val="100000"/>
              <a:defRPr b="0" sz="5400">
                <a:solidFill>
                  <a:schemeClr val="dk2"/>
                </a:solidFill>
              </a:defRPr>
            </a:lvl8pPr>
            <a:lvl9pPr>
              <a:spcBef>
                <a:spcPts val="0"/>
              </a:spcBef>
              <a:buClr>
                <a:schemeClr val="dk2"/>
              </a:buClr>
              <a:buSzPct val="100000"/>
              <a:defRPr b="0" sz="5400">
                <a:solidFill>
                  <a:schemeClr val="dk2"/>
                </a:solidFill>
              </a:defRPr>
            </a:lvl9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4" name="Shape 44"/>
        <p:cNvGrpSpPr/>
        <p:nvPr/>
      </p:nvGrpSpPr>
      <p:grpSpPr>
        <a:xfrm>
          <a:off x="0" y="0"/>
          <a:ext cx="0" cy="0"/>
          <a:chOff x="0" y="0"/>
          <a:chExt cx="0" cy="0"/>
        </a:xfrm>
      </p:grpSpPr>
      <p:sp>
        <p:nvSpPr>
          <p:cNvPr id="45" name="Shape 45"/>
          <p:cNvSpPr/>
          <p:nvPr/>
        </p:nvSpPr>
        <p:spPr>
          <a:xfrm>
            <a:off x="4572000" y="0"/>
            <a:ext cx="4572000" cy="5143499"/>
          </a:xfrm>
          <a:prstGeom prst="rect">
            <a:avLst/>
          </a:prstGeom>
          <a:solidFill>
            <a:schemeClr val="accent3"/>
          </a:solidFill>
          <a:ln>
            <a:noFill/>
          </a:ln>
        </p:spPr>
        <p:txBody>
          <a:bodyPr anchorCtr="0" anchor="ctr" bIns="91425" lIns="91425" rIns="91425" tIns="91425">
            <a:noAutofit/>
          </a:bodyPr>
          <a:lstStyle/>
          <a:p>
            <a:pPr>
              <a:spcBef>
                <a:spcPts val="0"/>
              </a:spcBef>
              <a:buNone/>
            </a:pPr>
            <a:r>
              <a:t/>
            </a:r>
            <a:endParaRPr/>
          </a:p>
        </p:txBody>
      </p:sp>
      <p:cxnSp>
        <p:nvCxnSpPr>
          <p:cNvPr id="46" name="Shape 46"/>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7" name="Shape 47"/>
          <p:cNvSpPr txBox="1"/>
          <p:nvPr>
            <p:ph type="title"/>
          </p:nvPr>
        </p:nvSpPr>
        <p:spPr>
          <a:xfrm>
            <a:off x="265500" y="1039675"/>
            <a:ext cx="4045199" cy="16758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48" name="Shape 48"/>
          <p:cNvSpPr txBox="1"/>
          <p:nvPr>
            <p:ph idx="1" type="subTitle"/>
          </p:nvPr>
        </p:nvSpPr>
        <p:spPr>
          <a:xfrm>
            <a:off x="265500" y="27268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49" name="Shape 49"/>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p:txBody>
      </p:sp>
      <p:sp>
        <p:nvSpPr>
          <p:cNvPr id="50" name="Shape 5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1" name="Shape 51"/>
        <p:cNvGrpSpPr/>
        <p:nvPr/>
      </p:nvGrpSpPr>
      <p:grpSpPr>
        <a:xfrm>
          <a:off x="0" y="0"/>
          <a:ext cx="0" cy="0"/>
          <a:chOff x="0" y="0"/>
          <a:chExt cx="0" cy="0"/>
        </a:xfrm>
      </p:grpSpPr>
      <p:sp>
        <p:nvSpPr>
          <p:cNvPr id="52" name="Shape 52"/>
          <p:cNvSpPr txBox="1"/>
          <p:nvPr>
            <p:ph idx="1" type="body"/>
          </p:nvPr>
        </p:nvSpPr>
        <p:spPr>
          <a:xfrm>
            <a:off x="311700" y="4230725"/>
            <a:ext cx="5998800" cy="598799"/>
          </a:xfrm>
          <a:prstGeom prst="rect">
            <a:avLst/>
          </a:prstGeom>
        </p:spPr>
        <p:txBody>
          <a:bodyPr anchorCtr="0" anchor="ctr" bIns="91425" lIns="91425" rIns="91425" tIns="91425"/>
          <a:lstStyle>
            <a:lvl1pPr>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3" name="Shape 5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707399"/>
          </a:xfrm>
          <a:prstGeom prst="rect">
            <a:avLst/>
          </a:prstGeom>
          <a:noFill/>
          <a:ln>
            <a:noFill/>
          </a:ln>
        </p:spPr>
        <p:txBody>
          <a:bodyPr anchorCtr="0" anchor="t" bIns="91425" lIns="91425" rIns="91425" tIns="91425"/>
          <a:lstStyle>
            <a:lvl1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6" name="Shape 6"/>
          <p:cNvSpPr txBox="1"/>
          <p:nvPr>
            <p:ph idx="1" type="body"/>
          </p:nvPr>
        </p:nvSpPr>
        <p:spPr>
          <a:xfrm>
            <a:off x="311700" y="1266325"/>
            <a:ext cx="8520599" cy="33027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0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5.jpg"/><Relationship Id="rId4" Type="http://schemas.openxmlformats.org/officeDocument/2006/relationships/image" Target="../media/image08.jpg"/><Relationship Id="rId5" Type="http://schemas.openxmlformats.org/officeDocument/2006/relationships/image" Target="../media/image0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6.png"/><Relationship Id="rId4" Type="http://schemas.openxmlformats.org/officeDocument/2006/relationships/image" Target="../media/image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61" name="Shape 61"/>
        <p:cNvGrpSpPr/>
        <p:nvPr/>
      </p:nvGrpSpPr>
      <p:grpSpPr>
        <a:xfrm>
          <a:off x="0" y="0"/>
          <a:ext cx="0" cy="0"/>
          <a:chOff x="0" y="0"/>
          <a:chExt cx="0" cy="0"/>
        </a:xfrm>
      </p:grpSpPr>
      <p:sp>
        <p:nvSpPr>
          <p:cNvPr id="62" name="Shape 62"/>
          <p:cNvSpPr txBox="1"/>
          <p:nvPr>
            <p:ph type="ctrTitle"/>
          </p:nvPr>
        </p:nvSpPr>
        <p:spPr>
          <a:xfrm>
            <a:off x="1146900" y="1439925"/>
            <a:ext cx="6850200" cy="1085099"/>
          </a:xfrm>
          <a:prstGeom prst="rect">
            <a:avLst/>
          </a:prstGeom>
        </p:spPr>
        <p:txBody>
          <a:bodyPr anchorCtr="0" anchor="b" bIns="91425" lIns="91425" rIns="91425" tIns="91425">
            <a:noAutofit/>
          </a:bodyPr>
          <a:lstStyle/>
          <a:p>
            <a:pPr>
              <a:spcBef>
                <a:spcPts val="0"/>
              </a:spcBef>
              <a:buNone/>
            </a:pPr>
            <a:r>
              <a:rPr lang="en" sz="5000">
                <a:solidFill>
                  <a:srgbClr val="000000"/>
                </a:solidFill>
                <a:latin typeface="Open Sans"/>
                <a:ea typeface="Open Sans"/>
                <a:cs typeface="Open Sans"/>
                <a:sym typeface="Open Sans"/>
              </a:rPr>
              <a:t>The Origin of Species</a:t>
            </a:r>
          </a:p>
        </p:txBody>
      </p:sp>
      <p:sp>
        <p:nvSpPr>
          <p:cNvPr id="63" name="Shape 63"/>
          <p:cNvSpPr txBox="1"/>
          <p:nvPr>
            <p:ph idx="1" type="subTitle"/>
          </p:nvPr>
        </p:nvSpPr>
        <p:spPr>
          <a:xfrm>
            <a:off x="2091300" y="2666600"/>
            <a:ext cx="4961400" cy="1085099"/>
          </a:xfrm>
          <a:prstGeom prst="rect">
            <a:avLst/>
          </a:prstGeom>
        </p:spPr>
        <p:txBody>
          <a:bodyPr anchorCtr="0" anchor="t" bIns="91425" lIns="91425" rIns="91425" tIns="91425">
            <a:noAutofit/>
          </a:bodyPr>
          <a:lstStyle/>
          <a:p>
            <a:pPr>
              <a:spcBef>
                <a:spcPts val="0"/>
              </a:spcBef>
              <a:buNone/>
            </a:pPr>
            <a:r>
              <a:rPr lang="en" sz="6000">
                <a:solidFill>
                  <a:srgbClr val="000000"/>
                </a:solidFill>
                <a:latin typeface="Amatic SC"/>
                <a:ea typeface="Amatic SC"/>
                <a:cs typeface="Amatic SC"/>
                <a:sym typeface="Amatic SC"/>
              </a:rPr>
              <a:t>Chapter</a:t>
            </a:r>
            <a:r>
              <a:rPr lang="en" sz="6000">
                <a:solidFill>
                  <a:srgbClr val="000000"/>
                </a:solidFill>
              </a:rPr>
              <a:t> </a:t>
            </a:r>
            <a:r>
              <a:rPr lang="en" sz="6000">
                <a:solidFill>
                  <a:srgbClr val="000000"/>
                </a:solidFill>
                <a:latin typeface="Amatic SC"/>
                <a:ea typeface="Amatic SC"/>
                <a:cs typeface="Amatic SC"/>
                <a:sym typeface="Amatic SC"/>
              </a:rPr>
              <a:t>24</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0"/>
            <a:ext cx="8520599" cy="707399"/>
          </a:xfrm>
          <a:prstGeom prst="rect">
            <a:avLst/>
          </a:prstGeom>
        </p:spPr>
        <p:txBody>
          <a:bodyPr anchorCtr="0" anchor="t" bIns="91425" lIns="91425" rIns="91425" tIns="91425">
            <a:noAutofit/>
          </a:bodyPr>
          <a:lstStyle/>
          <a:p>
            <a:pPr>
              <a:spcBef>
                <a:spcPts val="0"/>
              </a:spcBef>
              <a:buNone/>
            </a:pPr>
            <a:r>
              <a:rPr lang="en" sz="3400">
                <a:latin typeface="Open Sans"/>
                <a:ea typeface="Open Sans"/>
                <a:cs typeface="Open Sans"/>
                <a:sym typeface="Open Sans"/>
              </a:rPr>
              <a:t>24.2: Speciation can take place with or without geographic isolation </a:t>
            </a:r>
          </a:p>
        </p:txBody>
      </p:sp>
      <p:sp>
        <p:nvSpPr>
          <p:cNvPr id="142" name="Shape 142"/>
          <p:cNvSpPr txBox="1"/>
          <p:nvPr>
            <p:ph idx="1" type="body"/>
          </p:nvPr>
        </p:nvSpPr>
        <p:spPr>
          <a:xfrm>
            <a:off x="311700" y="1266325"/>
            <a:ext cx="8520599" cy="3302700"/>
          </a:xfrm>
          <a:prstGeom prst="rect">
            <a:avLst/>
          </a:prstGeom>
        </p:spPr>
        <p:txBody>
          <a:bodyPr anchorCtr="0" anchor="t" bIns="91425" lIns="91425" rIns="91425" tIns="91425">
            <a:noAutofit/>
          </a:bodyPr>
          <a:lstStyle/>
          <a:p>
            <a:pPr indent="-228600" lvl="0" marL="457200" rtl="0">
              <a:spcBef>
                <a:spcPts val="0"/>
              </a:spcBef>
              <a:spcAft>
                <a:spcPts val="0"/>
              </a:spcAft>
              <a:buClr>
                <a:srgbClr val="000000"/>
              </a:buClr>
              <a:buSzPct val="100000"/>
            </a:pPr>
            <a:r>
              <a:rPr lang="en" sz="2800">
                <a:solidFill>
                  <a:srgbClr val="000000"/>
                </a:solidFill>
              </a:rPr>
              <a:t>Polyploidy- species having more than ______ complete chromosome sets</a:t>
            </a:r>
          </a:p>
          <a:p>
            <a:pPr indent="-228600" lvl="0" marL="457200" rtl="0">
              <a:spcBef>
                <a:spcPts val="0"/>
              </a:spcBef>
              <a:spcAft>
                <a:spcPts val="0"/>
              </a:spcAft>
              <a:buClr>
                <a:srgbClr val="000000"/>
              </a:buClr>
              <a:buSzPct val="100000"/>
            </a:pPr>
            <a:r>
              <a:rPr lang="en" sz="2800">
                <a:solidFill>
                  <a:srgbClr val="000000"/>
                </a:solidFill>
              </a:rPr>
              <a:t> </a:t>
            </a:r>
            <a:r>
              <a:rPr lang="en" sz="2800" u="sng">
                <a:solidFill>
                  <a:srgbClr val="000000"/>
                </a:solidFill>
              </a:rPr>
              <a:t>______</a:t>
            </a:r>
            <a:r>
              <a:rPr lang="en" sz="2800">
                <a:solidFill>
                  <a:srgbClr val="000000"/>
                </a:solidFill>
              </a:rPr>
              <a:t>% of plant species were involved in polyploidy events</a:t>
            </a:r>
          </a:p>
          <a:p>
            <a:pPr>
              <a:spcBef>
                <a:spcPts val="0"/>
              </a:spcBef>
              <a:buNone/>
            </a:pPr>
            <a:r>
              <a:t/>
            </a:r>
            <a:endParaRPr/>
          </a:p>
        </p:txBody>
      </p:sp>
      <p:sp>
        <p:nvSpPr>
          <p:cNvPr id="143" name="Shape 143"/>
          <p:cNvSpPr txBox="1"/>
          <p:nvPr/>
        </p:nvSpPr>
        <p:spPr>
          <a:xfrm>
            <a:off x="6947600" y="1266325"/>
            <a:ext cx="1220699" cy="260700"/>
          </a:xfrm>
          <a:prstGeom prst="rect">
            <a:avLst/>
          </a:prstGeom>
          <a:noFill/>
          <a:ln>
            <a:noFill/>
          </a:ln>
        </p:spPr>
        <p:txBody>
          <a:bodyPr anchorCtr="0" anchor="t" bIns="91425" lIns="91425" rIns="91425" tIns="91425">
            <a:noAutofit/>
          </a:bodyPr>
          <a:lstStyle/>
          <a:p>
            <a:pPr algn="ctr">
              <a:spcBef>
                <a:spcPts val="0"/>
              </a:spcBef>
              <a:buNone/>
            </a:pPr>
            <a:r>
              <a:rPr b="1" lang="en" sz="2800">
                <a:solidFill>
                  <a:schemeClr val="accent1"/>
                </a:solidFill>
                <a:latin typeface="Open Sans"/>
                <a:ea typeface="Open Sans"/>
                <a:cs typeface="Open Sans"/>
                <a:sym typeface="Open Sans"/>
              </a:rPr>
              <a:t>two</a:t>
            </a:r>
          </a:p>
        </p:txBody>
      </p:sp>
      <p:sp>
        <p:nvSpPr>
          <p:cNvPr id="144" name="Shape 144"/>
          <p:cNvSpPr txBox="1"/>
          <p:nvPr/>
        </p:nvSpPr>
        <p:spPr>
          <a:xfrm>
            <a:off x="1151550" y="2241725"/>
            <a:ext cx="637200" cy="460500"/>
          </a:xfrm>
          <a:prstGeom prst="rect">
            <a:avLst/>
          </a:prstGeom>
          <a:noFill/>
          <a:ln>
            <a:noFill/>
          </a:ln>
        </p:spPr>
        <p:txBody>
          <a:bodyPr anchorCtr="0" anchor="t" bIns="91425" lIns="91425" rIns="91425" tIns="91425">
            <a:noAutofit/>
          </a:bodyPr>
          <a:lstStyle/>
          <a:p>
            <a:pPr>
              <a:spcBef>
                <a:spcPts val="0"/>
              </a:spcBef>
              <a:buNone/>
            </a:pPr>
            <a:r>
              <a:rPr b="1" lang="en" sz="2800">
                <a:solidFill>
                  <a:schemeClr val="accent1"/>
                </a:solidFill>
                <a:latin typeface="Open Sans"/>
                <a:ea typeface="Open Sans"/>
                <a:cs typeface="Open Sans"/>
                <a:sym typeface="Open Sans"/>
              </a:rPr>
              <a:t>80</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0"/>
            <a:ext cx="8520599" cy="707399"/>
          </a:xfrm>
          <a:prstGeom prst="rect">
            <a:avLst/>
          </a:prstGeom>
        </p:spPr>
        <p:txBody>
          <a:bodyPr anchorCtr="0" anchor="t" bIns="91425" lIns="91425" rIns="91425" tIns="91425">
            <a:noAutofit/>
          </a:bodyPr>
          <a:lstStyle/>
          <a:p>
            <a:pPr>
              <a:spcBef>
                <a:spcPts val="0"/>
              </a:spcBef>
              <a:buNone/>
            </a:pPr>
            <a:r>
              <a:rPr lang="en" sz="3400">
                <a:latin typeface="Open Sans"/>
                <a:ea typeface="Open Sans"/>
                <a:cs typeface="Open Sans"/>
                <a:sym typeface="Open Sans"/>
              </a:rPr>
              <a:t>24.2: Speciation can take place with or without geographic isolation </a:t>
            </a:r>
          </a:p>
        </p:txBody>
      </p:sp>
      <p:sp>
        <p:nvSpPr>
          <p:cNvPr id="150" name="Shape 150"/>
          <p:cNvSpPr txBox="1"/>
          <p:nvPr>
            <p:ph idx="1" type="body"/>
          </p:nvPr>
        </p:nvSpPr>
        <p:spPr>
          <a:xfrm>
            <a:off x="311700" y="1266325"/>
            <a:ext cx="8520599" cy="3302700"/>
          </a:xfrm>
          <a:prstGeom prst="rect">
            <a:avLst/>
          </a:prstGeom>
        </p:spPr>
        <p:txBody>
          <a:bodyPr anchorCtr="0" anchor="t" bIns="91425" lIns="91425" rIns="91425" tIns="91425">
            <a:noAutofit/>
          </a:bodyPr>
          <a:lstStyle/>
          <a:p>
            <a:pPr indent="-228600" lvl="0" marL="457200" rtl="0">
              <a:spcBef>
                <a:spcPts val="0"/>
              </a:spcBef>
              <a:spcAft>
                <a:spcPts val="0"/>
              </a:spcAft>
              <a:buClr>
                <a:srgbClr val="000000"/>
              </a:buClr>
              <a:buSzPct val="100000"/>
            </a:pPr>
            <a:r>
              <a:rPr lang="en" sz="2400">
                <a:solidFill>
                  <a:srgbClr val="000000"/>
                </a:solidFill>
              </a:rPr>
              <a:t>Adaptive radiation- occurs when many new species descended from a </a:t>
            </a:r>
            <a:r>
              <a:rPr lang="en" sz="2400" u="sng">
                <a:solidFill>
                  <a:srgbClr val="000000"/>
                </a:solidFill>
              </a:rPr>
              <a:t>____________</a:t>
            </a:r>
            <a:r>
              <a:rPr lang="en" sz="2400">
                <a:solidFill>
                  <a:srgbClr val="000000"/>
                </a:solidFill>
              </a:rPr>
              <a:t> ___________.</a:t>
            </a:r>
          </a:p>
          <a:p>
            <a:pPr indent="-228600" lvl="0" marL="457200" rtl="0">
              <a:spcBef>
                <a:spcPts val="0"/>
              </a:spcBef>
              <a:spcAft>
                <a:spcPts val="0"/>
              </a:spcAft>
              <a:buClr>
                <a:srgbClr val="000000"/>
              </a:buClr>
              <a:buSzPct val="100000"/>
            </a:pPr>
            <a:r>
              <a:rPr lang="en" sz="2400">
                <a:solidFill>
                  <a:srgbClr val="000000"/>
                </a:solidFill>
              </a:rPr>
              <a:t>New species fill different ecological niches in their communities.</a:t>
            </a:r>
          </a:p>
          <a:p>
            <a:pPr indent="-228600" lvl="0" marL="457200" rtl="0">
              <a:spcBef>
                <a:spcPts val="0"/>
              </a:spcBef>
              <a:spcAft>
                <a:spcPts val="0"/>
              </a:spcAft>
              <a:buClr>
                <a:srgbClr val="000000"/>
              </a:buClr>
              <a:buSzPct val="100000"/>
            </a:pPr>
            <a:r>
              <a:rPr lang="en" sz="2400">
                <a:solidFill>
                  <a:srgbClr val="000000"/>
                </a:solidFill>
              </a:rPr>
              <a:t>Catastrophes such as volcanoes, landslides, or mass extinctions open new </a:t>
            </a:r>
            <a:r>
              <a:rPr lang="en" sz="2400" u="sng">
                <a:solidFill>
                  <a:srgbClr val="000000"/>
                </a:solidFill>
              </a:rPr>
              <a:t>_________</a:t>
            </a:r>
            <a:r>
              <a:rPr lang="en" sz="2400">
                <a:solidFill>
                  <a:srgbClr val="000000"/>
                </a:solidFill>
              </a:rPr>
              <a:t>. </a:t>
            </a:r>
          </a:p>
          <a:p>
            <a:pPr>
              <a:spcBef>
                <a:spcPts val="0"/>
              </a:spcBef>
              <a:buNone/>
            </a:pPr>
            <a:r>
              <a:t/>
            </a:r>
            <a:endParaRPr/>
          </a:p>
        </p:txBody>
      </p:sp>
      <p:sp>
        <p:nvSpPr>
          <p:cNvPr id="151" name="Shape 151"/>
          <p:cNvSpPr txBox="1"/>
          <p:nvPr/>
        </p:nvSpPr>
        <p:spPr>
          <a:xfrm>
            <a:off x="3562050" y="1689025"/>
            <a:ext cx="3347100" cy="391500"/>
          </a:xfrm>
          <a:prstGeom prst="rect">
            <a:avLst/>
          </a:prstGeom>
          <a:noFill/>
          <a:ln>
            <a:noFill/>
          </a:ln>
        </p:spPr>
        <p:txBody>
          <a:bodyPr anchorCtr="0" anchor="t" bIns="91425" lIns="91425" rIns="91425" tIns="91425">
            <a:noAutofit/>
          </a:bodyPr>
          <a:lstStyle/>
          <a:p>
            <a:pPr>
              <a:spcBef>
                <a:spcPts val="0"/>
              </a:spcBef>
              <a:buNone/>
            </a:pPr>
            <a:r>
              <a:rPr b="1" lang="en" sz="2400">
                <a:solidFill>
                  <a:schemeClr val="accent1"/>
                </a:solidFill>
                <a:latin typeface="Open Sans"/>
                <a:ea typeface="Open Sans"/>
                <a:cs typeface="Open Sans"/>
                <a:sym typeface="Open Sans"/>
              </a:rPr>
              <a:t>c</a:t>
            </a:r>
            <a:r>
              <a:rPr b="1" lang="en" sz="2400">
                <a:solidFill>
                  <a:schemeClr val="accent1"/>
                </a:solidFill>
                <a:latin typeface="Open Sans"/>
                <a:ea typeface="Open Sans"/>
                <a:cs typeface="Open Sans"/>
                <a:sym typeface="Open Sans"/>
              </a:rPr>
              <a:t>ommon    ancestor</a:t>
            </a:r>
          </a:p>
        </p:txBody>
      </p:sp>
      <p:sp>
        <p:nvSpPr>
          <p:cNvPr id="152" name="Shape 152"/>
          <p:cNvSpPr txBox="1"/>
          <p:nvPr/>
        </p:nvSpPr>
        <p:spPr>
          <a:xfrm>
            <a:off x="4015050" y="3377875"/>
            <a:ext cx="1343400" cy="452999"/>
          </a:xfrm>
          <a:prstGeom prst="rect">
            <a:avLst/>
          </a:prstGeom>
          <a:noFill/>
          <a:ln>
            <a:noFill/>
          </a:ln>
        </p:spPr>
        <p:txBody>
          <a:bodyPr anchorCtr="0" anchor="t" bIns="91425" lIns="91425" rIns="91425" tIns="91425">
            <a:noAutofit/>
          </a:bodyPr>
          <a:lstStyle/>
          <a:p>
            <a:pPr>
              <a:spcBef>
                <a:spcPts val="0"/>
              </a:spcBef>
              <a:buNone/>
            </a:pPr>
            <a:r>
              <a:rPr b="1" lang="en" sz="2400">
                <a:solidFill>
                  <a:schemeClr val="accent1"/>
                </a:solidFill>
                <a:latin typeface="Open Sans"/>
                <a:ea typeface="Open Sans"/>
                <a:cs typeface="Open Sans"/>
                <a:sym typeface="Open Sans"/>
              </a:rPr>
              <a:t>niches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0"/>
            <a:ext cx="8520599" cy="707399"/>
          </a:xfrm>
          <a:prstGeom prst="rect">
            <a:avLst/>
          </a:prstGeom>
        </p:spPr>
        <p:txBody>
          <a:bodyPr anchorCtr="0" anchor="t" bIns="91425" lIns="91425" rIns="91425" tIns="91425">
            <a:noAutofit/>
          </a:bodyPr>
          <a:lstStyle/>
          <a:p>
            <a:pPr rtl="0">
              <a:spcBef>
                <a:spcPts val="0"/>
              </a:spcBef>
              <a:buNone/>
            </a:pPr>
            <a:r>
              <a:rPr lang="en" sz="3400">
                <a:latin typeface="Open Sans"/>
                <a:ea typeface="Open Sans"/>
                <a:cs typeface="Open Sans"/>
                <a:sym typeface="Open Sans"/>
              </a:rPr>
              <a:t>24.2: Speciation can take place with or without geographic isolation </a:t>
            </a:r>
          </a:p>
          <a:p>
            <a:pPr>
              <a:spcBef>
                <a:spcPts val="0"/>
              </a:spcBef>
              <a:buNone/>
            </a:pPr>
            <a:r>
              <a:t/>
            </a:r>
            <a:endParaRPr/>
          </a:p>
        </p:txBody>
      </p:sp>
      <p:sp>
        <p:nvSpPr>
          <p:cNvPr id="158" name="Shape 158"/>
          <p:cNvSpPr txBox="1"/>
          <p:nvPr>
            <p:ph idx="1" type="body"/>
          </p:nvPr>
        </p:nvSpPr>
        <p:spPr>
          <a:xfrm>
            <a:off x="311700" y="1197225"/>
            <a:ext cx="3849300" cy="3547199"/>
          </a:xfrm>
          <a:prstGeom prst="rect">
            <a:avLst/>
          </a:prstGeom>
        </p:spPr>
        <p:txBody>
          <a:bodyPr anchorCtr="0" anchor="t" bIns="91425" lIns="91425" rIns="91425" tIns="91425">
            <a:noAutofit/>
          </a:bodyPr>
          <a:lstStyle/>
          <a:p>
            <a:pPr indent="0" marL="0" rtl="0">
              <a:spcBef>
                <a:spcPts val="0"/>
              </a:spcBef>
              <a:spcAft>
                <a:spcPts val="0"/>
              </a:spcAft>
              <a:buNone/>
            </a:pPr>
            <a:r>
              <a:rPr b="1" lang="en" sz="2800">
                <a:solidFill>
                  <a:srgbClr val="000000"/>
                </a:solidFill>
              </a:rPr>
              <a:t>Other Vocabulary</a:t>
            </a:r>
          </a:p>
          <a:p>
            <a:pPr indent="-228600" lvl="0" marL="457200" rtl="0">
              <a:spcBef>
                <a:spcPts val="0"/>
              </a:spcBef>
              <a:spcAft>
                <a:spcPts val="0"/>
              </a:spcAft>
              <a:buClr>
                <a:srgbClr val="000000"/>
              </a:buClr>
              <a:buSzPct val="100000"/>
            </a:pPr>
            <a:r>
              <a:rPr lang="en" sz="2400">
                <a:solidFill>
                  <a:srgbClr val="000000"/>
                </a:solidFill>
              </a:rPr>
              <a:t>Autopolyploidy: more than two sets of chromosomes; caused by meiotic failure in self-pollinating plants</a:t>
            </a:r>
          </a:p>
          <a:p>
            <a:pPr>
              <a:spcBef>
                <a:spcPts val="0"/>
              </a:spcBef>
              <a:buNone/>
            </a:pPr>
            <a:r>
              <a:t/>
            </a:r>
            <a:endParaRPr/>
          </a:p>
        </p:txBody>
      </p:sp>
      <p:pic>
        <p:nvPicPr>
          <p:cNvPr id="159" name="Shape 159"/>
          <p:cNvPicPr preferRelativeResize="0"/>
          <p:nvPr/>
        </p:nvPicPr>
        <p:blipFill>
          <a:blip r:embed="rId3">
            <a:alphaModFix/>
          </a:blip>
          <a:stretch>
            <a:fillRect/>
          </a:stretch>
        </p:blipFill>
        <p:spPr>
          <a:xfrm>
            <a:off x="4120750" y="1228055"/>
            <a:ext cx="4780650" cy="358547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0"/>
            <a:ext cx="8520599" cy="707399"/>
          </a:xfrm>
          <a:prstGeom prst="rect">
            <a:avLst/>
          </a:prstGeom>
        </p:spPr>
        <p:txBody>
          <a:bodyPr anchorCtr="0" anchor="t" bIns="91425" lIns="91425" rIns="91425" tIns="91425">
            <a:noAutofit/>
          </a:bodyPr>
          <a:lstStyle/>
          <a:p>
            <a:pPr>
              <a:spcBef>
                <a:spcPts val="0"/>
              </a:spcBef>
              <a:buNone/>
            </a:pPr>
            <a:r>
              <a:rPr lang="en" sz="3400">
                <a:latin typeface="Open Sans"/>
                <a:ea typeface="Open Sans"/>
                <a:cs typeface="Open Sans"/>
                <a:sym typeface="Open Sans"/>
              </a:rPr>
              <a:t>24.2: Speciation can take place with or without geographic isolation </a:t>
            </a:r>
          </a:p>
        </p:txBody>
      </p:sp>
      <p:sp>
        <p:nvSpPr>
          <p:cNvPr id="165" name="Shape 165"/>
          <p:cNvSpPr txBox="1"/>
          <p:nvPr>
            <p:ph idx="1" type="body"/>
          </p:nvPr>
        </p:nvSpPr>
        <p:spPr>
          <a:xfrm>
            <a:off x="311700" y="1112775"/>
            <a:ext cx="8301899" cy="1374600"/>
          </a:xfrm>
          <a:prstGeom prst="rect">
            <a:avLst/>
          </a:prstGeom>
        </p:spPr>
        <p:txBody>
          <a:bodyPr anchorCtr="0" anchor="t" bIns="91425" lIns="91425" rIns="91425" tIns="91425">
            <a:noAutofit/>
          </a:bodyPr>
          <a:lstStyle/>
          <a:p>
            <a:pPr lvl="0" rtl="0">
              <a:spcBef>
                <a:spcPts val="0"/>
              </a:spcBef>
              <a:spcAft>
                <a:spcPts val="0"/>
              </a:spcAft>
              <a:buNone/>
            </a:pPr>
            <a:r>
              <a:rPr b="1" lang="en" sz="2800">
                <a:solidFill>
                  <a:srgbClr val="000000"/>
                </a:solidFill>
              </a:rPr>
              <a:t>Other Vocabulary</a:t>
            </a:r>
          </a:p>
          <a:p>
            <a:pPr indent="-228600" lvl="0" marL="457200" rtl="0">
              <a:spcBef>
                <a:spcPts val="0"/>
              </a:spcBef>
              <a:spcAft>
                <a:spcPts val="0"/>
              </a:spcAft>
              <a:buClr>
                <a:srgbClr val="000000"/>
              </a:buClr>
              <a:buSzPct val="100000"/>
            </a:pPr>
            <a:r>
              <a:rPr lang="en" sz="2400">
                <a:solidFill>
                  <a:srgbClr val="000000"/>
                </a:solidFill>
              </a:rPr>
              <a:t>Allopolyploidy: interspecific hybrid that is fertile due to nondisjunction (more common)</a:t>
            </a:r>
          </a:p>
          <a:p>
            <a:pPr>
              <a:spcBef>
                <a:spcPts val="0"/>
              </a:spcBef>
              <a:buNone/>
            </a:pPr>
            <a:r>
              <a:t/>
            </a:r>
            <a:endParaRPr/>
          </a:p>
        </p:txBody>
      </p:sp>
      <p:pic>
        <p:nvPicPr>
          <p:cNvPr id="166" name="Shape 166"/>
          <p:cNvPicPr preferRelativeResize="0"/>
          <p:nvPr/>
        </p:nvPicPr>
        <p:blipFill>
          <a:blip r:embed="rId3">
            <a:alphaModFix/>
          </a:blip>
          <a:stretch>
            <a:fillRect/>
          </a:stretch>
        </p:blipFill>
        <p:spPr>
          <a:xfrm>
            <a:off x="1629675" y="2625575"/>
            <a:ext cx="5312851" cy="21571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latin typeface="Open Sans"/>
                <a:ea typeface="Open Sans"/>
                <a:cs typeface="Open Sans"/>
                <a:sym typeface="Open Sans"/>
              </a:rPr>
              <a:t>24.3: Patterns within hybrid zones</a:t>
            </a:r>
          </a:p>
        </p:txBody>
      </p:sp>
      <p:sp>
        <p:nvSpPr>
          <p:cNvPr id="172" name="Shape 172"/>
          <p:cNvSpPr txBox="1"/>
          <p:nvPr>
            <p:ph idx="1" type="body"/>
          </p:nvPr>
        </p:nvSpPr>
        <p:spPr>
          <a:xfrm>
            <a:off x="311700" y="1266325"/>
            <a:ext cx="8520599" cy="3302700"/>
          </a:xfrm>
          <a:prstGeom prst="rect">
            <a:avLst/>
          </a:prstGeom>
        </p:spPr>
        <p:txBody>
          <a:bodyPr anchorCtr="0" anchor="t" bIns="91425" lIns="91425" rIns="91425" tIns="91425">
            <a:noAutofit/>
          </a:bodyPr>
          <a:lstStyle/>
          <a:p>
            <a:pPr indent="-228600" lvl="0" marL="457200" rtl="0">
              <a:spcBef>
                <a:spcPts val="0"/>
              </a:spcBef>
              <a:buClr>
                <a:srgbClr val="000000"/>
              </a:buClr>
              <a:buSzPct val="100000"/>
            </a:pPr>
            <a:r>
              <a:rPr lang="en" sz="2000">
                <a:solidFill>
                  <a:srgbClr val="000000"/>
                </a:solidFill>
              </a:rPr>
              <a:t>What is a hybrid zone?</a:t>
            </a:r>
          </a:p>
          <a:p>
            <a:pPr lvl="0" rtl="0">
              <a:spcBef>
                <a:spcPts val="0"/>
              </a:spcBef>
              <a:buNone/>
            </a:pPr>
            <a:r>
              <a:t/>
            </a:r>
            <a:endParaRPr sz="2000">
              <a:solidFill>
                <a:srgbClr val="000000"/>
              </a:solidFill>
            </a:endParaRPr>
          </a:p>
          <a:p>
            <a:pPr indent="-228600" lvl="0" marL="457200" rtl="0">
              <a:spcBef>
                <a:spcPts val="0"/>
              </a:spcBef>
              <a:buClr>
                <a:srgbClr val="000000"/>
              </a:buClr>
              <a:buSzPct val="100000"/>
            </a:pPr>
            <a:r>
              <a:rPr lang="en" sz="2000">
                <a:solidFill>
                  <a:srgbClr val="000000"/>
                </a:solidFill>
              </a:rPr>
              <a:t>The frequency of the alleles are typically _______ at the center of hybrid zones.</a:t>
            </a:r>
          </a:p>
          <a:p>
            <a:pPr indent="-228600" lvl="0" marL="457200" rtl="0">
              <a:spcBef>
                <a:spcPts val="0"/>
              </a:spcBef>
              <a:buClr>
                <a:srgbClr val="000000"/>
              </a:buClr>
              <a:buSzPct val="100000"/>
            </a:pPr>
            <a:r>
              <a:rPr lang="en" sz="2000">
                <a:solidFill>
                  <a:srgbClr val="000000"/>
                </a:solidFill>
              </a:rPr>
              <a:t>Patterns in hybrid zones are caused by an obstacle in __________.</a:t>
            </a:r>
          </a:p>
          <a:p>
            <a:pPr indent="-228600" lvl="0" marL="457200" rtl="0">
              <a:spcBef>
                <a:spcPts val="0"/>
              </a:spcBef>
              <a:buClr>
                <a:srgbClr val="000000"/>
              </a:buClr>
              <a:buSzPct val="100000"/>
            </a:pPr>
            <a:r>
              <a:rPr lang="en" sz="2000">
                <a:solidFill>
                  <a:srgbClr val="000000"/>
                </a:solidFill>
              </a:rPr>
              <a:t>Because the hybrids have poor survival and reproduction, they produce ____ viable offspring. The toads have an increased rate of embryonic mortality and morphological abnormalities.</a:t>
            </a:r>
          </a:p>
        </p:txBody>
      </p:sp>
      <p:sp>
        <p:nvSpPr>
          <p:cNvPr id="173" name="Shape 173"/>
          <p:cNvSpPr txBox="1"/>
          <p:nvPr/>
        </p:nvSpPr>
        <p:spPr>
          <a:xfrm>
            <a:off x="277800" y="1634075"/>
            <a:ext cx="8588399" cy="901799"/>
          </a:xfrm>
          <a:prstGeom prst="rect">
            <a:avLst/>
          </a:prstGeom>
          <a:noFill/>
          <a:ln cap="flat" cmpd="sng" w="9525">
            <a:solidFill>
              <a:schemeClr val="lt1"/>
            </a:solidFill>
            <a:prstDash val="solid"/>
            <a:round/>
            <a:headEnd len="med" w="med" type="none"/>
            <a:tailEnd len="med" w="med" type="none"/>
          </a:ln>
        </p:spPr>
        <p:txBody>
          <a:bodyPr anchorCtr="0" anchor="t" bIns="91425" lIns="91425" rIns="91425" tIns="91425">
            <a:noAutofit/>
          </a:bodyPr>
          <a:lstStyle/>
          <a:p>
            <a:pPr indent="457200">
              <a:spcBef>
                <a:spcPts val="0"/>
              </a:spcBef>
              <a:buNone/>
            </a:pPr>
            <a:r>
              <a:rPr b="1" lang="en" sz="1800">
                <a:solidFill>
                  <a:schemeClr val="accent1"/>
                </a:solidFill>
                <a:latin typeface="Open Sans"/>
                <a:ea typeface="Open Sans"/>
                <a:cs typeface="Open Sans"/>
                <a:sym typeface="Open Sans"/>
              </a:rPr>
              <a:t>A region in which members of different species meet and mate, producing at least some offspring of mixed ancestry.</a:t>
            </a:r>
          </a:p>
        </p:txBody>
      </p:sp>
      <p:sp>
        <p:nvSpPr>
          <p:cNvPr id="174" name="Shape 174"/>
          <p:cNvSpPr txBox="1"/>
          <p:nvPr/>
        </p:nvSpPr>
        <p:spPr>
          <a:xfrm>
            <a:off x="5638825" y="2350800"/>
            <a:ext cx="899099" cy="441900"/>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equal</a:t>
            </a:r>
          </a:p>
        </p:txBody>
      </p:sp>
      <p:sp>
        <p:nvSpPr>
          <p:cNvPr id="175" name="Shape 175"/>
          <p:cNvSpPr txBox="1"/>
          <p:nvPr/>
        </p:nvSpPr>
        <p:spPr>
          <a:xfrm>
            <a:off x="7208525" y="3017525"/>
            <a:ext cx="1417200" cy="441900"/>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gene flow</a:t>
            </a:r>
          </a:p>
        </p:txBody>
      </p:sp>
      <p:sp>
        <p:nvSpPr>
          <p:cNvPr id="176" name="Shape 176"/>
          <p:cNvSpPr txBox="1"/>
          <p:nvPr/>
        </p:nvSpPr>
        <p:spPr>
          <a:xfrm>
            <a:off x="1813575" y="3764300"/>
            <a:ext cx="746699" cy="441900"/>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few</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000"/>
                                        <p:tgtEl>
                                          <p:spTgt spid="1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1000"/>
                                        <p:tgtEl>
                                          <p:spTgt spid="17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1000"/>
                                        <p:tgtEl>
                                          <p:spTgt spid="17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latin typeface="Open Sans"/>
                <a:ea typeface="Open Sans"/>
                <a:cs typeface="Open Sans"/>
                <a:sym typeface="Open Sans"/>
              </a:rPr>
              <a:t>24.3: Patterns within hybrid zones</a:t>
            </a:r>
          </a:p>
        </p:txBody>
      </p:sp>
      <p:sp>
        <p:nvSpPr>
          <p:cNvPr id="182" name="Shape 182"/>
          <p:cNvSpPr txBox="1"/>
          <p:nvPr>
            <p:ph idx="1" type="body"/>
          </p:nvPr>
        </p:nvSpPr>
        <p:spPr>
          <a:xfrm>
            <a:off x="311700" y="1266325"/>
            <a:ext cx="8520599" cy="3302700"/>
          </a:xfrm>
          <a:prstGeom prst="rect">
            <a:avLst/>
          </a:prstGeom>
        </p:spPr>
        <p:txBody>
          <a:bodyPr anchorCtr="0" anchor="t" bIns="91425" lIns="91425" rIns="91425" tIns="91425">
            <a:noAutofit/>
          </a:bodyPr>
          <a:lstStyle/>
          <a:p>
            <a:pPr indent="-228600" lvl="0" marL="457200" rtl="0">
              <a:spcBef>
                <a:spcPts val="0"/>
              </a:spcBef>
              <a:buClr>
                <a:srgbClr val="222222"/>
              </a:buClr>
              <a:buSzPct val="100000"/>
            </a:pPr>
            <a:r>
              <a:rPr lang="en" sz="2000">
                <a:solidFill>
                  <a:srgbClr val="222222"/>
                </a:solidFill>
              </a:rPr>
              <a:t>As a result, hybrids _____ serve as a stepping-stone from which alleles are passed from one species to the other.</a:t>
            </a:r>
          </a:p>
          <a:p>
            <a:pPr lvl="0" rtl="0">
              <a:spcBef>
                <a:spcPts val="0"/>
              </a:spcBef>
              <a:buNone/>
            </a:pPr>
            <a:r>
              <a:t/>
            </a:r>
            <a:endParaRPr sz="2000">
              <a:solidFill>
                <a:srgbClr val="222222"/>
              </a:solidFill>
            </a:endParaRPr>
          </a:p>
          <a:p>
            <a:pPr indent="-228600" lvl="0" marL="457200" rtl="0">
              <a:spcBef>
                <a:spcPts val="0"/>
              </a:spcBef>
              <a:buClr>
                <a:srgbClr val="222222"/>
              </a:buClr>
              <a:buSzPct val="100000"/>
            </a:pPr>
            <a:r>
              <a:rPr lang="en" sz="2000">
                <a:solidFill>
                  <a:srgbClr val="000000"/>
                </a:solidFill>
              </a:rPr>
              <a:t>Hybrid zones may have more complicated spatial patterns. For example, plants grow in favorable patches. These plants may interbreed, causing a complex hybrid zone consisting of disconnected patches. </a:t>
            </a:r>
          </a:p>
          <a:p>
            <a:pPr lvl="0" rtl="0">
              <a:spcBef>
                <a:spcPts val="0"/>
              </a:spcBef>
              <a:buNone/>
            </a:pPr>
            <a:r>
              <a:t/>
            </a:r>
            <a:endParaRPr sz="2000">
              <a:solidFill>
                <a:srgbClr val="222222"/>
              </a:solidFill>
            </a:endParaRPr>
          </a:p>
        </p:txBody>
      </p:sp>
      <p:sp>
        <p:nvSpPr>
          <p:cNvPr id="183" name="Shape 183"/>
          <p:cNvSpPr txBox="1"/>
          <p:nvPr/>
        </p:nvSpPr>
        <p:spPr>
          <a:xfrm>
            <a:off x="3048000" y="1266325"/>
            <a:ext cx="883800" cy="472499"/>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rarely</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1000"/>
                                        <p:tgtEl>
                                          <p:spTgt spid="183"/>
                                        </p:tgtEl>
                                        <p:attrNameLst>
                                          <p:attrName>ppt_w</p:attrName>
                                        </p:attrNameLst>
                                      </p:cBhvr>
                                      <p:tavLst>
                                        <p:tav fmla="" tm="0">
                                          <p:val>
                                            <p:strVal val="0"/>
                                          </p:val>
                                        </p:tav>
                                        <p:tav fmla="" tm="100000">
                                          <p:val>
                                            <p:strVal val="#ppt_w"/>
                                          </p:val>
                                        </p:tav>
                                      </p:tavLst>
                                    </p:anim>
                                    <p:anim calcmode="lin" valueType="num">
                                      <p:cBhvr additive="base">
                                        <p:cTn dur="1000"/>
                                        <p:tgtEl>
                                          <p:spTgt spid="18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latin typeface="Open Sans"/>
                <a:ea typeface="Open Sans"/>
                <a:cs typeface="Open Sans"/>
                <a:sym typeface="Open Sans"/>
              </a:rPr>
              <a:t>24.3: Hybrid zones over time</a:t>
            </a:r>
          </a:p>
        </p:txBody>
      </p:sp>
      <p:sp>
        <p:nvSpPr>
          <p:cNvPr id="189" name="Shape 189"/>
          <p:cNvSpPr txBox="1"/>
          <p:nvPr>
            <p:ph idx="1" type="body"/>
          </p:nvPr>
        </p:nvSpPr>
        <p:spPr>
          <a:xfrm>
            <a:off x="311700" y="1266325"/>
            <a:ext cx="8520599" cy="3302700"/>
          </a:xfrm>
          <a:prstGeom prst="rect">
            <a:avLst/>
          </a:prstGeom>
        </p:spPr>
        <p:txBody>
          <a:bodyPr anchorCtr="0" anchor="t" bIns="91425" lIns="91425" rIns="91425" tIns="91425">
            <a:noAutofit/>
          </a:bodyPr>
          <a:lstStyle/>
          <a:p>
            <a:pPr indent="-228600" lvl="0" marL="457200" rtl="0">
              <a:spcBef>
                <a:spcPts val="0"/>
              </a:spcBef>
              <a:buClr>
                <a:srgbClr val="000000"/>
              </a:buClr>
              <a:buSzPct val="100000"/>
            </a:pPr>
            <a:r>
              <a:rPr lang="en" sz="2000">
                <a:solidFill>
                  <a:srgbClr val="000000"/>
                </a:solidFill>
              </a:rPr>
              <a:t>Hybrids may become reproductively isolated from their parents and create a new species.</a:t>
            </a:r>
          </a:p>
          <a:p>
            <a:pPr lvl="0" rtl="0">
              <a:spcBef>
                <a:spcPts val="0"/>
              </a:spcBef>
              <a:buNone/>
            </a:pPr>
            <a:r>
              <a:t/>
            </a:r>
            <a:endParaRPr sz="2000">
              <a:solidFill>
                <a:srgbClr val="000000"/>
              </a:solidFill>
            </a:endParaRPr>
          </a:p>
          <a:p>
            <a:pPr indent="-228600" lvl="0" marL="457200" rtl="0">
              <a:spcBef>
                <a:spcPts val="0"/>
              </a:spcBef>
              <a:buClr>
                <a:srgbClr val="000000"/>
              </a:buClr>
              <a:buSzPct val="100000"/>
            </a:pPr>
            <a:r>
              <a:rPr lang="en" sz="2000">
                <a:solidFill>
                  <a:srgbClr val="000000"/>
                </a:solidFill>
              </a:rPr>
              <a:t>Three possible outcomes for the hybrid zone over time: _________________________, _________________, and _________.</a:t>
            </a:r>
          </a:p>
          <a:p>
            <a:pPr>
              <a:spcBef>
                <a:spcPts val="0"/>
              </a:spcBef>
              <a:buNone/>
            </a:pPr>
            <a:r>
              <a:t/>
            </a:r>
            <a:endParaRPr/>
          </a:p>
        </p:txBody>
      </p:sp>
      <p:sp>
        <p:nvSpPr>
          <p:cNvPr id="190" name="Shape 190"/>
          <p:cNvSpPr txBox="1"/>
          <p:nvPr/>
        </p:nvSpPr>
        <p:spPr>
          <a:xfrm>
            <a:off x="731475" y="3021300"/>
            <a:ext cx="3109199" cy="396300"/>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reinforcement of barriers</a:t>
            </a:r>
          </a:p>
        </p:txBody>
      </p:sp>
      <p:sp>
        <p:nvSpPr>
          <p:cNvPr id="191" name="Shape 191"/>
          <p:cNvSpPr txBox="1"/>
          <p:nvPr/>
        </p:nvSpPr>
        <p:spPr>
          <a:xfrm>
            <a:off x="3840675" y="3021300"/>
            <a:ext cx="2203800" cy="472499"/>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fusion of species</a:t>
            </a:r>
          </a:p>
        </p:txBody>
      </p:sp>
      <p:sp>
        <p:nvSpPr>
          <p:cNvPr id="192" name="Shape 192"/>
          <p:cNvSpPr txBox="1"/>
          <p:nvPr/>
        </p:nvSpPr>
        <p:spPr>
          <a:xfrm>
            <a:off x="6416025" y="3021300"/>
            <a:ext cx="1249799" cy="396300"/>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stability</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24.3: Hybrid zones over time</a:t>
            </a:r>
          </a:p>
        </p:txBody>
      </p:sp>
      <p:sp>
        <p:nvSpPr>
          <p:cNvPr id="198" name="Shape 198"/>
          <p:cNvSpPr txBox="1"/>
          <p:nvPr>
            <p:ph idx="1" type="body"/>
          </p:nvPr>
        </p:nvSpPr>
        <p:spPr>
          <a:xfrm>
            <a:off x="311700" y="1266325"/>
            <a:ext cx="8520599" cy="3302700"/>
          </a:xfrm>
          <a:prstGeom prst="rect">
            <a:avLst/>
          </a:prstGeom>
        </p:spPr>
        <p:txBody>
          <a:bodyPr anchorCtr="0" anchor="t" bIns="91425" lIns="91425" rIns="91425" tIns="91425">
            <a:noAutofit/>
          </a:bodyPr>
          <a:lstStyle/>
          <a:p>
            <a:pPr indent="-228600" lvl="0" marL="457200" rtl="0">
              <a:spcBef>
                <a:spcPts val="0"/>
              </a:spcBef>
              <a:buClr>
                <a:srgbClr val="000000"/>
              </a:buClr>
              <a:buChar char="●"/>
            </a:pPr>
            <a:r>
              <a:rPr b="1" lang="en">
                <a:solidFill>
                  <a:srgbClr val="000000"/>
                </a:solidFill>
              </a:rPr>
              <a:t>Reinforcement:</a:t>
            </a:r>
            <a:r>
              <a:rPr lang="en">
                <a:solidFill>
                  <a:srgbClr val="000000"/>
                </a:solidFill>
              </a:rPr>
              <a:t> Natural selection strengthens prezygotic barriers to reproduction, thus reducing the formation of unfit hybrids. It reinforces reproductive barriers.</a:t>
            </a:r>
          </a:p>
          <a:p>
            <a:pPr indent="-228600" lvl="0" marL="457200" rtl="0">
              <a:spcBef>
                <a:spcPts val="0"/>
              </a:spcBef>
              <a:buClr>
                <a:srgbClr val="000000"/>
              </a:buClr>
              <a:buChar char="●"/>
            </a:pPr>
            <a:r>
              <a:rPr b="1" lang="en">
                <a:solidFill>
                  <a:srgbClr val="000000"/>
                </a:solidFill>
              </a:rPr>
              <a:t>Fusion:</a:t>
            </a:r>
            <a:r>
              <a:rPr lang="en">
                <a:solidFill>
                  <a:srgbClr val="000000"/>
                </a:solidFill>
              </a:rPr>
              <a:t> If two species make contact in a hybrid zone, but the barriers to reproduction are not strong, gene flow may cause reproductive barriers may weaken and they will become increasingly alike. The speciation process would reverse, eventually causing the two hybridizing species to fuse into a single species.</a:t>
            </a:r>
          </a:p>
          <a:p>
            <a:pPr indent="-228600" lvl="0" marL="457200" rtl="0">
              <a:spcBef>
                <a:spcPts val="0"/>
              </a:spcBef>
              <a:buClr>
                <a:srgbClr val="000000"/>
              </a:buClr>
              <a:buChar char="●"/>
            </a:pPr>
            <a:r>
              <a:rPr b="1" lang="en">
                <a:solidFill>
                  <a:srgbClr val="000000"/>
                </a:solidFill>
              </a:rPr>
              <a:t>Stability: </a:t>
            </a:r>
            <a:r>
              <a:rPr lang="en">
                <a:solidFill>
                  <a:srgbClr val="000000"/>
                </a:solidFill>
              </a:rPr>
              <a:t>Many hybrids continue to be produced and some hybrids reproduce better than their parent species, creating stability.</a:t>
            </a:r>
          </a:p>
          <a:p>
            <a:pPr>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0"/>
            <a:ext cx="8520599" cy="707399"/>
          </a:xfrm>
          <a:prstGeom prst="rect">
            <a:avLst/>
          </a:prstGeom>
        </p:spPr>
        <p:txBody>
          <a:bodyPr anchorCtr="0" anchor="t" bIns="91425" lIns="91425" rIns="91425" tIns="91425">
            <a:noAutofit/>
          </a:bodyPr>
          <a:lstStyle/>
          <a:p>
            <a:pPr>
              <a:spcBef>
                <a:spcPts val="0"/>
              </a:spcBef>
              <a:buNone/>
            </a:pPr>
            <a:r>
              <a:rPr lang="en" sz="3000">
                <a:latin typeface="Open Sans"/>
                <a:ea typeface="Open Sans"/>
                <a:cs typeface="Open Sans"/>
                <a:sym typeface="Open Sans"/>
              </a:rPr>
              <a:t>24.4: Speciation can occur rapidly or slowly, and it can result from changes in few or many genes</a:t>
            </a:r>
          </a:p>
        </p:txBody>
      </p:sp>
      <p:sp>
        <p:nvSpPr>
          <p:cNvPr id="204" name="Shape 204"/>
          <p:cNvSpPr txBox="1"/>
          <p:nvPr>
            <p:ph idx="1" type="body"/>
          </p:nvPr>
        </p:nvSpPr>
        <p:spPr>
          <a:xfrm>
            <a:off x="311700" y="1431450"/>
            <a:ext cx="8520599" cy="3302700"/>
          </a:xfrm>
          <a:prstGeom prst="rect">
            <a:avLst/>
          </a:prstGeom>
        </p:spPr>
        <p:txBody>
          <a:bodyPr anchorCtr="0" anchor="t" bIns="91425" lIns="91425" rIns="91425" tIns="91425">
            <a:noAutofit/>
          </a:bodyPr>
          <a:lstStyle/>
          <a:p>
            <a:pPr indent="-228600" lvl="0" marL="457200" rtl="0">
              <a:lnSpc>
                <a:spcPct val="130000"/>
              </a:lnSpc>
              <a:spcBef>
                <a:spcPts val="0"/>
              </a:spcBef>
              <a:spcAft>
                <a:spcPts val="0"/>
              </a:spcAft>
              <a:buClr>
                <a:srgbClr val="000000"/>
              </a:buClr>
            </a:pPr>
            <a:r>
              <a:rPr lang="en">
                <a:solidFill>
                  <a:srgbClr val="000000"/>
                </a:solidFill>
              </a:rPr>
              <a:t> Information about how long it takes for a new species to be formed may be gathered from _______________ and from studies that use morphological data or molecular data to asses the time intervals between speciation events in groups of organisms.</a:t>
            </a:r>
          </a:p>
          <a:p>
            <a:pPr indent="-228600" lvl="0" marL="457200">
              <a:lnSpc>
                <a:spcPct val="130000"/>
              </a:lnSpc>
              <a:spcBef>
                <a:spcPts val="0"/>
              </a:spcBef>
              <a:spcAft>
                <a:spcPts val="0"/>
              </a:spcAft>
              <a:buClr>
                <a:srgbClr val="000000"/>
              </a:buClr>
            </a:pPr>
            <a:r>
              <a:rPr lang="en">
                <a:solidFill>
                  <a:srgbClr val="000000"/>
                </a:solidFill>
              </a:rPr>
              <a:t>Fossil records include many episodes in which new species appear suddenly in a geologic stratum, persist essentially through several strata, and then disappear. _________________________ describes these periods of apparent stasis punctuated by sudden change.</a:t>
            </a:r>
          </a:p>
        </p:txBody>
      </p:sp>
      <p:sp>
        <p:nvSpPr>
          <p:cNvPr id="205" name="Shape 205"/>
          <p:cNvSpPr txBox="1"/>
          <p:nvPr/>
        </p:nvSpPr>
        <p:spPr>
          <a:xfrm>
            <a:off x="2734800" y="1799000"/>
            <a:ext cx="1724699" cy="331199"/>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fossil records</a:t>
            </a:r>
          </a:p>
        </p:txBody>
      </p:sp>
      <p:sp>
        <p:nvSpPr>
          <p:cNvPr id="206" name="Shape 206"/>
          <p:cNvSpPr txBox="1"/>
          <p:nvPr/>
        </p:nvSpPr>
        <p:spPr>
          <a:xfrm>
            <a:off x="3003625" y="3565550"/>
            <a:ext cx="2786099" cy="515100"/>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P</a:t>
            </a:r>
            <a:r>
              <a:rPr b="1" lang="en" sz="1800">
                <a:solidFill>
                  <a:schemeClr val="accent1"/>
                </a:solidFill>
                <a:latin typeface="Open Sans"/>
                <a:ea typeface="Open Sans"/>
                <a:cs typeface="Open Sans"/>
                <a:sym typeface="Open Sans"/>
              </a:rPr>
              <a:t>unctuated equilibria</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311700" y="306825"/>
            <a:ext cx="8520599" cy="707399"/>
          </a:xfrm>
          <a:prstGeom prst="rect">
            <a:avLst/>
          </a:prstGeom>
        </p:spPr>
        <p:txBody>
          <a:bodyPr anchorCtr="0" anchor="t" bIns="91425" lIns="91425" rIns="91425" tIns="91425">
            <a:noAutofit/>
          </a:bodyPr>
          <a:lstStyle/>
          <a:p>
            <a:pPr>
              <a:spcBef>
                <a:spcPts val="0"/>
              </a:spcBef>
              <a:buNone/>
            </a:pPr>
            <a:r>
              <a:rPr lang="en">
                <a:latin typeface="Open Sans"/>
                <a:ea typeface="Open Sans"/>
                <a:cs typeface="Open Sans"/>
                <a:sym typeface="Open Sans"/>
              </a:rPr>
              <a:t>Punctuated VS. Gradual </a:t>
            </a:r>
          </a:p>
        </p:txBody>
      </p:sp>
      <p:sp>
        <p:nvSpPr>
          <p:cNvPr id="212" name="Shape 212"/>
          <p:cNvSpPr txBox="1"/>
          <p:nvPr>
            <p:ph idx="1" type="body"/>
          </p:nvPr>
        </p:nvSpPr>
        <p:spPr>
          <a:xfrm>
            <a:off x="4741750" y="1266325"/>
            <a:ext cx="4090499" cy="3302700"/>
          </a:xfrm>
          <a:prstGeom prst="rect">
            <a:avLst/>
          </a:prstGeom>
        </p:spPr>
        <p:txBody>
          <a:bodyPr anchorCtr="0" anchor="t" bIns="91425" lIns="91425" rIns="91425" tIns="91425">
            <a:noAutofit/>
          </a:bodyPr>
          <a:lstStyle/>
          <a:p>
            <a:pPr indent="-228600" lvl="0" marL="457200" rtl="0">
              <a:lnSpc>
                <a:spcPct val="130000"/>
              </a:lnSpc>
              <a:spcBef>
                <a:spcPts val="0"/>
              </a:spcBef>
              <a:spcAft>
                <a:spcPts val="0"/>
              </a:spcAft>
              <a:buClr>
                <a:srgbClr val="000000"/>
              </a:buClr>
            </a:pPr>
            <a:r>
              <a:rPr lang="en">
                <a:solidFill>
                  <a:srgbClr val="000000"/>
                </a:solidFill>
              </a:rPr>
              <a:t>Other species however change ____________ over long periods of time.</a:t>
            </a:r>
          </a:p>
          <a:p>
            <a:pPr>
              <a:spcBef>
                <a:spcPts val="0"/>
              </a:spcBef>
              <a:buNone/>
            </a:pPr>
            <a:r>
              <a:t/>
            </a:r>
            <a:endParaRPr/>
          </a:p>
        </p:txBody>
      </p:sp>
      <p:pic>
        <p:nvPicPr>
          <p:cNvPr id="213" name="Shape 213"/>
          <p:cNvPicPr preferRelativeResize="0"/>
          <p:nvPr/>
        </p:nvPicPr>
        <p:blipFill rotWithShape="1">
          <a:blip r:embed="rId3">
            <a:alphaModFix/>
          </a:blip>
          <a:srcRect b="8021" l="26014" r="27052" t="11759"/>
          <a:stretch/>
        </p:blipFill>
        <p:spPr>
          <a:xfrm>
            <a:off x="358250" y="1266325"/>
            <a:ext cx="4291374" cy="3609774"/>
          </a:xfrm>
          <a:prstGeom prst="rect">
            <a:avLst/>
          </a:prstGeom>
          <a:noFill/>
          <a:ln>
            <a:noFill/>
          </a:ln>
        </p:spPr>
      </p:pic>
      <p:sp>
        <p:nvSpPr>
          <p:cNvPr id="214" name="Shape 214"/>
          <p:cNvSpPr txBox="1"/>
          <p:nvPr/>
        </p:nvSpPr>
        <p:spPr>
          <a:xfrm>
            <a:off x="5263500" y="1612350"/>
            <a:ext cx="1576499" cy="515100"/>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gradually</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0"/>
            <a:ext cx="8520599" cy="707399"/>
          </a:xfrm>
          <a:prstGeom prst="rect">
            <a:avLst/>
          </a:prstGeom>
        </p:spPr>
        <p:txBody>
          <a:bodyPr anchorCtr="0" anchor="t" bIns="91425" lIns="91425" rIns="91425" tIns="91425">
            <a:noAutofit/>
          </a:bodyPr>
          <a:lstStyle/>
          <a:p>
            <a:pPr>
              <a:spcBef>
                <a:spcPts val="0"/>
              </a:spcBef>
              <a:buNone/>
            </a:pPr>
            <a:r>
              <a:rPr lang="en" sz="3400">
                <a:latin typeface="Open Sans"/>
                <a:ea typeface="Open Sans"/>
                <a:cs typeface="Open Sans"/>
                <a:sym typeface="Open Sans"/>
              </a:rPr>
              <a:t>You Must Know:</a:t>
            </a:r>
          </a:p>
        </p:txBody>
      </p:sp>
      <p:sp>
        <p:nvSpPr>
          <p:cNvPr id="69" name="Shape 69"/>
          <p:cNvSpPr txBox="1"/>
          <p:nvPr>
            <p:ph idx="1" type="body"/>
          </p:nvPr>
        </p:nvSpPr>
        <p:spPr>
          <a:xfrm>
            <a:off x="311700" y="588500"/>
            <a:ext cx="8520599" cy="4413599"/>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rtl="0">
              <a:lnSpc>
                <a:spcPct val="115000"/>
              </a:lnSpc>
              <a:spcBef>
                <a:spcPts val="0"/>
              </a:spcBef>
              <a:spcAft>
                <a:spcPts val="0"/>
              </a:spcAft>
              <a:buNone/>
            </a:pPr>
            <a:r>
              <a:rPr b="1" lang="en" sz="1600">
                <a:solidFill>
                  <a:srgbClr val="000000"/>
                </a:solidFill>
              </a:rPr>
              <a:t>•The biological concept of speciation</a:t>
            </a:r>
          </a:p>
          <a:p>
            <a:pPr lvl="0" rtl="0">
              <a:lnSpc>
                <a:spcPct val="115000"/>
              </a:lnSpc>
              <a:spcBef>
                <a:spcPts val="0"/>
              </a:spcBef>
              <a:spcAft>
                <a:spcPts val="0"/>
              </a:spcAft>
              <a:buNone/>
            </a:pPr>
            <a:r>
              <a:t/>
            </a:r>
            <a:endParaRPr b="1" sz="600">
              <a:solidFill>
                <a:srgbClr val="000000"/>
              </a:solidFill>
            </a:endParaRPr>
          </a:p>
          <a:p>
            <a:pPr lvl="0" rtl="0">
              <a:lnSpc>
                <a:spcPct val="115000"/>
              </a:lnSpc>
              <a:spcBef>
                <a:spcPts val="0"/>
              </a:spcBef>
              <a:spcAft>
                <a:spcPts val="0"/>
              </a:spcAft>
              <a:buNone/>
            </a:pPr>
            <a:r>
              <a:rPr b="1" lang="en" sz="1600">
                <a:solidFill>
                  <a:srgbClr val="000000"/>
                </a:solidFill>
              </a:rPr>
              <a:t>•Prezygotic and postzygotic barriers that maintain reproductive isolation in natural populations</a:t>
            </a:r>
          </a:p>
          <a:p>
            <a:pPr lvl="0" rtl="0">
              <a:lnSpc>
                <a:spcPct val="115000"/>
              </a:lnSpc>
              <a:spcBef>
                <a:spcPts val="0"/>
              </a:spcBef>
              <a:spcAft>
                <a:spcPts val="0"/>
              </a:spcAft>
              <a:buNone/>
            </a:pPr>
            <a:r>
              <a:t/>
            </a:r>
            <a:endParaRPr b="1" sz="600">
              <a:solidFill>
                <a:srgbClr val="000000"/>
              </a:solidFill>
            </a:endParaRPr>
          </a:p>
          <a:p>
            <a:pPr lvl="0" rtl="0">
              <a:lnSpc>
                <a:spcPct val="115000"/>
              </a:lnSpc>
              <a:spcBef>
                <a:spcPts val="0"/>
              </a:spcBef>
              <a:spcAft>
                <a:spcPts val="0"/>
              </a:spcAft>
              <a:buNone/>
            </a:pPr>
            <a:r>
              <a:rPr b="1" lang="en" sz="1600">
                <a:solidFill>
                  <a:srgbClr val="000000"/>
                </a:solidFill>
              </a:rPr>
              <a:t>•A description of similar species that are maintained separate by each type of isolating barrier</a:t>
            </a:r>
          </a:p>
          <a:p>
            <a:pPr lvl="0" rtl="0">
              <a:lnSpc>
                <a:spcPct val="115000"/>
              </a:lnSpc>
              <a:spcBef>
                <a:spcPts val="0"/>
              </a:spcBef>
              <a:spcAft>
                <a:spcPts val="0"/>
              </a:spcAft>
              <a:buNone/>
            </a:pPr>
            <a:r>
              <a:t/>
            </a:r>
            <a:endParaRPr b="1" sz="600">
              <a:solidFill>
                <a:srgbClr val="000000"/>
              </a:solidFill>
            </a:endParaRPr>
          </a:p>
          <a:p>
            <a:pPr rtl="0">
              <a:lnSpc>
                <a:spcPct val="115000"/>
              </a:lnSpc>
              <a:spcBef>
                <a:spcPts val="0"/>
              </a:spcBef>
              <a:spcAft>
                <a:spcPts val="0"/>
              </a:spcAft>
              <a:buNone/>
            </a:pPr>
            <a:r>
              <a:rPr b="1" lang="en" sz="1600">
                <a:solidFill>
                  <a:srgbClr val="000000"/>
                </a:solidFill>
              </a:rPr>
              <a:t>•How allopatric and sympatric speciation are similar and different</a:t>
            </a:r>
          </a:p>
          <a:p>
            <a:pPr lvl="0" rtl="0">
              <a:lnSpc>
                <a:spcPct val="115000"/>
              </a:lnSpc>
              <a:spcBef>
                <a:spcPts val="0"/>
              </a:spcBef>
              <a:spcAft>
                <a:spcPts val="0"/>
              </a:spcAft>
              <a:buNone/>
            </a:pPr>
            <a:r>
              <a:t/>
            </a:r>
            <a:endParaRPr b="1" sz="600">
              <a:solidFill>
                <a:srgbClr val="000000"/>
              </a:solidFill>
            </a:endParaRPr>
          </a:p>
          <a:p>
            <a:pPr rtl="0">
              <a:lnSpc>
                <a:spcPct val="115000"/>
              </a:lnSpc>
              <a:spcBef>
                <a:spcPts val="0"/>
              </a:spcBef>
              <a:spcAft>
                <a:spcPts val="0"/>
              </a:spcAft>
              <a:buNone/>
            </a:pPr>
            <a:r>
              <a:rPr b="1" lang="en" sz="1600">
                <a:solidFill>
                  <a:srgbClr val="000000"/>
                </a:solidFill>
              </a:rPr>
              <a:t>•How a change in chromosome number can lead to sympatric speciation</a:t>
            </a:r>
          </a:p>
          <a:p>
            <a:pPr lvl="0" rtl="0">
              <a:lnSpc>
                <a:spcPct val="115000"/>
              </a:lnSpc>
              <a:spcBef>
                <a:spcPts val="0"/>
              </a:spcBef>
              <a:spcAft>
                <a:spcPts val="0"/>
              </a:spcAft>
              <a:buNone/>
            </a:pPr>
            <a:r>
              <a:t/>
            </a:r>
            <a:endParaRPr b="1" sz="600">
              <a:solidFill>
                <a:srgbClr val="000000"/>
              </a:solidFill>
            </a:endParaRPr>
          </a:p>
          <a:p>
            <a:pPr rtl="0">
              <a:lnSpc>
                <a:spcPct val="115000"/>
              </a:lnSpc>
              <a:spcBef>
                <a:spcPts val="0"/>
              </a:spcBef>
              <a:spcAft>
                <a:spcPts val="0"/>
              </a:spcAft>
              <a:buNone/>
            </a:pPr>
            <a:r>
              <a:rPr b="1" lang="en" sz="1600">
                <a:solidFill>
                  <a:srgbClr val="000000"/>
                </a:solidFill>
              </a:rPr>
              <a:t>•Why speciation rates are often rapid in situations when adaptive radiation occurs or during times of ecological stress</a:t>
            </a:r>
          </a:p>
          <a:p>
            <a:pPr lvl="0" rtl="0">
              <a:lnSpc>
                <a:spcPct val="115000"/>
              </a:lnSpc>
              <a:spcBef>
                <a:spcPts val="0"/>
              </a:spcBef>
              <a:spcAft>
                <a:spcPts val="0"/>
              </a:spcAft>
              <a:buNone/>
            </a:pPr>
            <a:r>
              <a:t/>
            </a:r>
            <a:endParaRPr b="1" sz="600">
              <a:solidFill>
                <a:srgbClr val="000000"/>
              </a:solidFill>
            </a:endParaRPr>
          </a:p>
          <a:p>
            <a:pPr rtl="0">
              <a:lnSpc>
                <a:spcPct val="115000"/>
              </a:lnSpc>
              <a:spcBef>
                <a:spcPts val="0"/>
              </a:spcBef>
              <a:spcAft>
                <a:spcPts val="0"/>
              </a:spcAft>
              <a:buNone/>
            </a:pPr>
            <a:r>
              <a:rPr b="1" lang="en" sz="1600">
                <a:solidFill>
                  <a:srgbClr val="000000"/>
                </a:solidFill>
              </a:rPr>
              <a:t>•The connection between a change in gene frequency, a change in the environment, natural selection or genetic drift and speciation</a:t>
            </a:r>
          </a:p>
          <a:p>
            <a:pPr lvl="0" rtl="0">
              <a:lnSpc>
                <a:spcPct val="115000"/>
              </a:lnSpc>
              <a:spcBef>
                <a:spcPts val="0"/>
              </a:spcBef>
              <a:spcAft>
                <a:spcPts val="0"/>
              </a:spcAft>
              <a:buNone/>
            </a:pPr>
            <a:r>
              <a:t/>
            </a:r>
            <a:endParaRPr b="1" sz="600">
              <a:solidFill>
                <a:srgbClr val="000000"/>
              </a:solidFill>
            </a:endParaRPr>
          </a:p>
          <a:p>
            <a:pPr lvl="0" rtl="0">
              <a:lnSpc>
                <a:spcPct val="115000"/>
              </a:lnSpc>
              <a:spcBef>
                <a:spcPts val="0"/>
              </a:spcBef>
              <a:spcAft>
                <a:spcPts val="0"/>
              </a:spcAft>
              <a:buNone/>
            </a:pPr>
            <a:r>
              <a:rPr b="1" lang="en" sz="1600">
                <a:solidFill>
                  <a:srgbClr val="000000"/>
                </a:solidFill>
              </a:rPr>
              <a:t>•How punctuated equilibrium and gradualism describe two different tempos of speciation</a:t>
            </a:r>
          </a:p>
          <a:p>
            <a:pPr lvl="0" rtl="0">
              <a:lnSpc>
                <a:spcPct val="115000"/>
              </a:lnSpc>
              <a:spcBef>
                <a:spcPts val="0"/>
              </a:spcBef>
              <a:buNone/>
            </a:pPr>
            <a:r>
              <a:t/>
            </a: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latin typeface="Open Sans"/>
                <a:ea typeface="Open Sans"/>
                <a:cs typeface="Open Sans"/>
                <a:sym typeface="Open Sans"/>
              </a:rPr>
              <a:t>Studying the Genetics of Speciation</a:t>
            </a:r>
          </a:p>
        </p:txBody>
      </p:sp>
      <p:sp>
        <p:nvSpPr>
          <p:cNvPr id="220" name="Shape 220"/>
          <p:cNvSpPr txBox="1"/>
          <p:nvPr>
            <p:ph idx="1" type="body"/>
          </p:nvPr>
        </p:nvSpPr>
        <p:spPr>
          <a:xfrm>
            <a:off x="311700" y="1266325"/>
            <a:ext cx="8520599" cy="3302700"/>
          </a:xfrm>
          <a:prstGeom prst="rect">
            <a:avLst/>
          </a:prstGeom>
        </p:spPr>
        <p:txBody>
          <a:bodyPr anchorCtr="0" anchor="t" bIns="91425" lIns="91425" rIns="91425" tIns="91425">
            <a:noAutofit/>
          </a:bodyPr>
          <a:lstStyle/>
          <a:p>
            <a:pPr indent="-228600" lvl="0" marL="457200" rtl="0">
              <a:lnSpc>
                <a:spcPct val="130000"/>
              </a:lnSpc>
              <a:spcBef>
                <a:spcPts val="0"/>
              </a:spcBef>
              <a:spcAft>
                <a:spcPts val="0"/>
              </a:spcAft>
              <a:buClr>
                <a:srgbClr val="000000"/>
              </a:buClr>
            </a:pPr>
            <a:r>
              <a:rPr lang="en">
                <a:solidFill>
                  <a:srgbClr val="000000"/>
                </a:solidFill>
              </a:rPr>
              <a:t>The punctuated pattern suggests that once the process of speciation begins, it can be completed ___________. This information suggests that new species can arise once ______________ begins. </a:t>
            </a:r>
          </a:p>
          <a:p>
            <a:pPr indent="-228600" lvl="0" marL="457200">
              <a:lnSpc>
                <a:spcPct val="130000"/>
              </a:lnSpc>
              <a:spcBef>
                <a:spcPts val="0"/>
              </a:spcBef>
              <a:spcAft>
                <a:spcPts val="0"/>
              </a:spcAft>
              <a:buClr>
                <a:srgbClr val="000000"/>
              </a:buClr>
            </a:pPr>
            <a:r>
              <a:rPr lang="en">
                <a:solidFill>
                  <a:srgbClr val="000000"/>
                </a:solidFill>
              </a:rPr>
              <a:t>Speciation only begin after _____________ between populations is interrupted by change in environmental conditions, or by unpredictable events. In a few cases, the evolution of reproductive isolation is due to a change in a _________ gene.</a:t>
            </a:r>
          </a:p>
        </p:txBody>
      </p:sp>
      <p:sp>
        <p:nvSpPr>
          <p:cNvPr id="221" name="Shape 221"/>
          <p:cNvSpPr txBox="1"/>
          <p:nvPr/>
        </p:nvSpPr>
        <p:spPr>
          <a:xfrm>
            <a:off x="3863675" y="1554562"/>
            <a:ext cx="1297500" cy="322500"/>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rapidly</a:t>
            </a:r>
          </a:p>
        </p:txBody>
      </p:sp>
      <p:sp>
        <p:nvSpPr>
          <p:cNvPr id="222" name="Shape 222"/>
          <p:cNvSpPr txBox="1"/>
          <p:nvPr/>
        </p:nvSpPr>
        <p:spPr>
          <a:xfrm>
            <a:off x="3776525" y="1937175"/>
            <a:ext cx="1471799" cy="515100"/>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divergence</a:t>
            </a:r>
          </a:p>
        </p:txBody>
      </p:sp>
      <p:sp>
        <p:nvSpPr>
          <p:cNvPr id="223" name="Shape 223"/>
          <p:cNvSpPr txBox="1"/>
          <p:nvPr/>
        </p:nvSpPr>
        <p:spPr>
          <a:xfrm>
            <a:off x="3747900" y="2279200"/>
            <a:ext cx="1648199" cy="469199"/>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gene flow</a:t>
            </a:r>
          </a:p>
        </p:txBody>
      </p:sp>
      <p:sp>
        <p:nvSpPr>
          <p:cNvPr id="224" name="Shape 224"/>
          <p:cNvSpPr txBox="1"/>
          <p:nvPr/>
        </p:nvSpPr>
        <p:spPr>
          <a:xfrm>
            <a:off x="2166750" y="3329250"/>
            <a:ext cx="1256999" cy="469199"/>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single</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idx="1" type="body"/>
          </p:nvPr>
        </p:nvSpPr>
        <p:spPr>
          <a:xfrm>
            <a:off x="5386600" y="1266325"/>
            <a:ext cx="3445799" cy="3302700"/>
          </a:xfrm>
          <a:prstGeom prst="rect">
            <a:avLst/>
          </a:prstGeom>
        </p:spPr>
        <p:txBody>
          <a:bodyPr anchorCtr="0" anchor="t" bIns="91425" lIns="91425" rIns="91425" tIns="91425">
            <a:noAutofit/>
          </a:bodyPr>
          <a:lstStyle/>
          <a:p>
            <a:pPr indent="-228600" lvl="0" marL="457200">
              <a:lnSpc>
                <a:spcPct val="130000"/>
              </a:lnSpc>
              <a:spcBef>
                <a:spcPts val="0"/>
              </a:spcBef>
              <a:spcAft>
                <a:spcPts val="0"/>
              </a:spcAft>
              <a:buClr>
                <a:srgbClr val="000000"/>
              </a:buClr>
            </a:pPr>
            <a:r>
              <a:rPr lang="en">
                <a:solidFill>
                  <a:srgbClr val="000000"/>
                </a:solidFill>
              </a:rPr>
              <a:t> In Japanese land snails from the genus </a:t>
            </a:r>
            <a:r>
              <a:rPr i="1" lang="en">
                <a:solidFill>
                  <a:srgbClr val="000000"/>
                </a:solidFill>
              </a:rPr>
              <a:t>Euhadra</a:t>
            </a:r>
            <a:r>
              <a:rPr lang="en">
                <a:solidFill>
                  <a:srgbClr val="000000"/>
                </a:solidFill>
              </a:rPr>
              <a:t>, the alleles of a single gene controlling the direction of shell spirals can induce a _____________ barrier to reproduction.</a:t>
            </a:r>
          </a:p>
        </p:txBody>
      </p:sp>
      <p:pic>
        <p:nvPicPr>
          <p:cNvPr id="230" name="Shape 230"/>
          <p:cNvPicPr preferRelativeResize="0"/>
          <p:nvPr/>
        </p:nvPicPr>
        <p:blipFill rotWithShape="1">
          <a:blip r:embed="rId3">
            <a:alphaModFix/>
          </a:blip>
          <a:srcRect b="12319" l="3748" r="3915" t="10632"/>
          <a:stretch/>
        </p:blipFill>
        <p:spPr>
          <a:xfrm>
            <a:off x="219700" y="463175"/>
            <a:ext cx="5105473" cy="4038023"/>
          </a:xfrm>
          <a:prstGeom prst="rect">
            <a:avLst/>
          </a:prstGeom>
          <a:noFill/>
          <a:ln>
            <a:noFill/>
          </a:ln>
        </p:spPr>
      </p:pic>
      <p:sp>
        <p:nvSpPr>
          <p:cNvPr id="231" name="Shape 231"/>
          <p:cNvSpPr txBox="1"/>
          <p:nvPr/>
        </p:nvSpPr>
        <p:spPr>
          <a:xfrm>
            <a:off x="6034975" y="2992050"/>
            <a:ext cx="1515300" cy="515100"/>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mechanical</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idx="1" type="body"/>
          </p:nvPr>
        </p:nvSpPr>
        <p:spPr>
          <a:xfrm>
            <a:off x="4788325" y="587400"/>
            <a:ext cx="3944400" cy="3968700"/>
          </a:xfrm>
          <a:prstGeom prst="rect">
            <a:avLst/>
          </a:prstGeom>
        </p:spPr>
        <p:txBody>
          <a:bodyPr anchorCtr="0" anchor="t" bIns="91425" lIns="91425" rIns="91425" tIns="91425">
            <a:noAutofit/>
          </a:bodyPr>
          <a:lstStyle/>
          <a:p>
            <a:pPr indent="-228600" lvl="0" marL="457200">
              <a:lnSpc>
                <a:spcPct val="130000"/>
              </a:lnSpc>
              <a:spcBef>
                <a:spcPts val="0"/>
              </a:spcBef>
              <a:spcAft>
                <a:spcPts val="0"/>
              </a:spcAft>
              <a:buClr>
                <a:srgbClr val="000000"/>
              </a:buClr>
            </a:pPr>
            <a:r>
              <a:rPr lang="en">
                <a:solidFill>
                  <a:srgbClr val="000000"/>
                </a:solidFill>
              </a:rPr>
              <a:t>A major reproductive barrier between two closely related species of monkey flower </a:t>
            </a:r>
            <a:r>
              <a:rPr i="1" lang="en">
                <a:solidFill>
                  <a:srgbClr val="000000"/>
                </a:solidFill>
              </a:rPr>
              <a:t>Mimulus cardinalis </a:t>
            </a:r>
            <a:r>
              <a:rPr lang="en">
                <a:solidFill>
                  <a:srgbClr val="000000"/>
                </a:solidFill>
              </a:rPr>
              <a:t>and </a:t>
            </a:r>
            <a:r>
              <a:rPr i="1" lang="en">
                <a:solidFill>
                  <a:srgbClr val="000000"/>
                </a:solidFill>
              </a:rPr>
              <a:t>M. lewisii</a:t>
            </a:r>
            <a:r>
              <a:rPr lang="en">
                <a:solidFill>
                  <a:srgbClr val="000000"/>
                </a:solidFill>
              </a:rPr>
              <a:t>, also appears to be influenced by a relatively small number of genes. These two species are isolated by several _____________ and _____________ barriers.</a:t>
            </a:r>
          </a:p>
        </p:txBody>
      </p:sp>
      <p:pic>
        <p:nvPicPr>
          <p:cNvPr id="237" name="Shape 237"/>
          <p:cNvPicPr preferRelativeResize="0"/>
          <p:nvPr/>
        </p:nvPicPr>
        <p:blipFill>
          <a:blip r:embed="rId3">
            <a:alphaModFix/>
          </a:blip>
          <a:stretch>
            <a:fillRect/>
          </a:stretch>
        </p:blipFill>
        <p:spPr>
          <a:xfrm>
            <a:off x="298950" y="0"/>
            <a:ext cx="4292200" cy="5000400"/>
          </a:xfrm>
          <a:prstGeom prst="rect">
            <a:avLst/>
          </a:prstGeom>
          <a:noFill/>
          <a:ln>
            <a:noFill/>
          </a:ln>
        </p:spPr>
      </p:pic>
      <p:sp>
        <p:nvSpPr>
          <p:cNvPr id="238" name="Shape 238"/>
          <p:cNvSpPr txBox="1"/>
          <p:nvPr/>
        </p:nvSpPr>
        <p:spPr>
          <a:xfrm>
            <a:off x="5327025" y="3360050"/>
            <a:ext cx="1500300" cy="484500"/>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prezygotic</a:t>
            </a:r>
          </a:p>
        </p:txBody>
      </p:sp>
      <p:sp>
        <p:nvSpPr>
          <p:cNvPr id="239" name="Shape 239"/>
          <p:cNvSpPr txBox="1"/>
          <p:nvPr/>
        </p:nvSpPr>
        <p:spPr>
          <a:xfrm>
            <a:off x="7110975" y="3397100"/>
            <a:ext cx="1686600" cy="484500"/>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postzygotic </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idx="1" type="body"/>
          </p:nvPr>
        </p:nvSpPr>
        <p:spPr>
          <a:xfrm>
            <a:off x="234925" y="793275"/>
            <a:ext cx="8520599" cy="3775799"/>
          </a:xfrm>
          <a:prstGeom prst="rect">
            <a:avLst/>
          </a:prstGeom>
        </p:spPr>
        <p:txBody>
          <a:bodyPr anchorCtr="0" anchor="t" bIns="91425" lIns="91425" rIns="91425" tIns="91425">
            <a:noAutofit/>
          </a:bodyPr>
          <a:lstStyle/>
          <a:p>
            <a:pPr indent="-228600" lvl="0" marL="457200" rtl="0">
              <a:lnSpc>
                <a:spcPct val="130000"/>
              </a:lnSpc>
              <a:spcBef>
                <a:spcPts val="0"/>
              </a:spcBef>
              <a:spcAft>
                <a:spcPts val="0"/>
              </a:spcAft>
              <a:buClr>
                <a:srgbClr val="000000"/>
              </a:buClr>
            </a:pPr>
            <a:r>
              <a:rPr lang="en">
                <a:solidFill>
                  <a:srgbClr val="000000"/>
                </a:solidFill>
              </a:rPr>
              <a:t>In other cases, speciation may be influenced by _________ numbers of genes and gene interactions. Hybrid sterility between two subspecies of </a:t>
            </a:r>
            <a:r>
              <a:rPr i="1" lang="en">
                <a:solidFill>
                  <a:srgbClr val="000000"/>
                </a:solidFill>
              </a:rPr>
              <a:t>Drosophila pseudoobscura</a:t>
            </a:r>
            <a:r>
              <a:rPr lang="en">
                <a:solidFill>
                  <a:srgbClr val="000000"/>
                </a:solidFill>
              </a:rPr>
              <a:t> results from gene interactions at two loci. Few or many genes can influence the evolution of ____________________________ and speciation.</a:t>
            </a:r>
          </a:p>
          <a:p>
            <a:pPr indent="-228600" lvl="0" marL="457200" rtl="0">
              <a:lnSpc>
                <a:spcPct val="130000"/>
              </a:lnSpc>
              <a:spcBef>
                <a:spcPts val="0"/>
              </a:spcBef>
              <a:spcAft>
                <a:spcPts val="0"/>
              </a:spcAft>
              <a:buClr>
                <a:srgbClr val="000000"/>
              </a:buClr>
            </a:pPr>
            <a:r>
              <a:rPr lang="en">
                <a:solidFill>
                  <a:srgbClr val="000000"/>
                </a:solidFill>
              </a:rPr>
              <a:t> Although the changes after any speciation event may be subtle, the cumulative change over millions of speciation episodes leads to the formation of new groups of organisms that differ significantly from their ______________. </a:t>
            </a:r>
          </a:p>
          <a:p>
            <a:pPr>
              <a:lnSpc>
                <a:spcPct val="130000"/>
              </a:lnSpc>
              <a:spcBef>
                <a:spcPts val="0"/>
              </a:spcBef>
              <a:spcAft>
                <a:spcPts val="0"/>
              </a:spcAft>
              <a:buNone/>
            </a:pPr>
            <a:r>
              <a:t/>
            </a:r>
            <a:endParaRPr sz="1100">
              <a:solidFill>
                <a:srgbClr val="000000"/>
              </a:solidFill>
              <a:latin typeface="Times New Roman"/>
              <a:ea typeface="Times New Roman"/>
              <a:cs typeface="Times New Roman"/>
              <a:sym typeface="Times New Roman"/>
            </a:endParaRPr>
          </a:p>
        </p:txBody>
      </p:sp>
      <p:sp>
        <p:nvSpPr>
          <p:cNvPr id="245" name="Shape 245"/>
          <p:cNvSpPr txBox="1"/>
          <p:nvPr/>
        </p:nvSpPr>
        <p:spPr>
          <a:xfrm>
            <a:off x="5916725" y="793275"/>
            <a:ext cx="994800" cy="429899"/>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larger</a:t>
            </a:r>
          </a:p>
        </p:txBody>
      </p:sp>
      <p:sp>
        <p:nvSpPr>
          <p:cNvPr id="246" name="Shape 246"/>
          <p:cNvSpPr txBox="1"/>
          <p:nvPr/>
        </p:nvSpPr>
        <p:spPr>
          <a:xfrm flipH="1">
            <a:off x="5719425" y="1814200"/>
            <a:ext cx="2763599" cy="429899"/>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reproductive isolation</a:t>
            </a:r>
          </a:p>
        </p:txBody>
      </p:sp>
      <p:sp>
        <p:nvSpPr>
          <p:cNvPr id="247" name="Shape 247"/>
          <p:cNvSpPr txBox="1"/>
          <p:nvPr/>
        </p:nvSpPr>
        <p:spPr>
          <a:xfrm>
            <a:off x="857250" y="3549275"/>
            <a:ext cx="1363200" cy="429899"/>
          </a:xfrm>
          <a:prstGeom prst="rect">
            <a:avLst/>
          </a:prstGeom>
          <a:noFill/>
          <a:ln>
            <a:noFill/>
          </a:ln>
        </p:spPr>
        <p:txBody>
          <a:bodyPr anchorCtr="0" anchor="t" bIns="91425" lIns="91425" rIns="91425" tIns="91425">
            <a:noAutofit/>
          </a:bodyPr>
          <a:lstStyle/>
          <a:p>
            <a:pPr>
              <a:spcBef>
                <a:spcPts val="0"/>
              </a:spcBef>
              <a:buNone/>
            </a:pPr>
            <a:r>
              <a:rPr b="1" lang="en" sz="1800">
                <a:solidFill>
                  <a:schemeClr val="accent1"/>
                </a:solidFill>
                <a:latin typeface="Open Sans"/>
                <a:ea typeface="Open Sans"/>
                <a:cs typeface="Open Sans"/>
                <a:sym typeface="Open Sans"/>
              </a:rPr>
              <a:t>ancestors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68375"/>
            <a:ext cx="8520599" cy="1249799"/>
          </a:xfrm>
          <a:prstGeom prst="rect">
            <a:avLst/>
          </a:prstGeom>
        </p:spPr>
        <p:txBody>
          <a:bodyPr anchorCtr="0" anchor="t" bIns="91425" lIns="91425" rIns="91425" tIns="91425">
            <a:noAutofit/>
          </a:bodyPr>
          <a:lstStyle/>
          <a:p>
            <a:pPr indent="0" marL="0">
              <a:spcBef>
                <a:spcPts val="0"/>
              </a:spcBef>
              <a:buNone/>
            </a:pPr>
            <a:r>
              <a:rPr b="1" lang="en" sz="3400">
                <a:latin typeface="Open Sans"/>
                <a:ea typeface="Open Sans"/>
                <a:cs typeface="Open Sans"/>
                <a:sym typeface="Open Sans"/>
              </a:rPr>
              <a:t>24.1: The biological species concept emphasizes</a:t>
            </a:r>
            <a:r>
              <a:rPr lang="en" sz="3400">
                <a:latin typeface="Open Sans"/>
                <a:ea typeface="Open Sans"/>
                <a:cs typeface="Open Sans"/>
                <a:sym typeface="Open Sans"/>
              </a:rPr>
              <a:t> </a:t>
            </a:r>
            <a:r>
              <a:rPr b="1" lang="en" sz="3400">
                <a:latin typeface="Open Sans"/>
                <a:ea typeface="Open Sans"/>
                <a:cs typeface="Open Sans"/>
                <a:sym typeface="Open Sans"/>
              </a:rPr>
              <a:t>reproductive isolation</a:t>
            </a:r>
          </a:p>
        </p:txBody>
      </p:sp>
      <p:sp>
        <p:nvSpPr>
          <p:cNvPr id="75" name="Shape 75"/>
          <p:cNvSpPr txBox="1"/>
          <p:nvPr>
            <p:ph idx="1" type="body"/>
          </p:nvPr>
        </p:nvSpPr>
        <p:spPr>
          <a:xfrm>
            <a:off x="311700" y="1318200"/>
            <a:ext cx="8520599" cy="3483899"/>
          </a:xfrm>
          <a:prstGeom prst="rect">
            <a:avLst/>
          </a:prstGeom>
          <a:ln>
            <a:noFill/>
          </a:ln>
        </p:spPr>
        <p:txBody>
          <a:bodyPr anchorCtr="0" anchor="t" bIns="91425" lIns="91425" rIns="91425" tIns="91425">
            <a:noAutofit/>
          </a:bodyPr>
          <a:lstStyle/>
          <a:p>
            <a:pPr indent="-228600" lvl="0" marL="457200" rtl="0">
              <a:lnSpc>
                <a:spcPct val="150000"/>
              </a:lnSpc>
              <a:spcBef>
                <a:spcPts val="0"/>
              </a:spcBef>
              <a:buClr>
                <a:srgbClr val="000000"/>
              </a:buClr>
              <a:buSzPct val="100000"/>
            </a:pPr>
            <a:r>
              <a:rPr b="1" lang="en" sz="2000">
                <a:solidFill>
                  <a:srgbClr val="000000"/>
                </a:solidFill>
              </a:rPr>
              <a:t>Speciation: </a:t>
            </a:r>
            <a:r>
              <a:rPr lang="en" sz="2000">
                <a:solidFill>
                  <a:srgbClr val="000000"/>
                </a:solidFill>
              </a:rPr>
              <a:t>The process by which new _________ arise.</a:t>
            </a:r>
          </a:p>
          <a:p>
            <a:pPr indent="-228600" lvl="0" marL="457200" rtl="0">
              <a:lnSpc>
                <a:spcPct val="100000"/>
              </a:lnSpc>
              <a:spcBef>
                <a:spcPts val="0"/>
              </a:spcBef>
              <a:buClr>
                <a:srgbClr val="000000"/>
              </a:buClr>
              <a:buSzPct val="100000"/>
            </a:pPr>
            <a:r>
              <a:rPr b="1" lang="en" sz="2000">
                <a:solidFill>
                  <a:srgbClr val="000000"/>
                </a:solidFill>
              </a:rPr>
              <a:t>Microevolution &amp; Macroevolution:</a:t>
            </a:r>
          </a:p>
          <a:p>
            <a:pPr indent="-228600" lvl="1" marL="914400" rtl="0">
              <a:lnSpc>
                <a:spcPct val="100000"/>
              </a:lnSpc>
              <a:spcBef>
                <a:spcPts val="0"/>
              </a:spcBef>
              <a:buClr>
                <a:srgbClr val="000000"/>
              </a:buClr>
              <a:buSzPct val="100000"/>
            </a:pPr>
            <a:r>
              <a:rPr b="1" lang="en" sz="1800">
                <a:solidFill>
                  <a:srgbClr val="000000"/>
                </a:solidFill>
              </a:rPr>
              <a:t>Microevolution:</a:t>
            </a:r>
            <a:r>
              <a:rPr lang="en" sz="1800">
                <a:solidFill>
                  <a:srgbClr val="000000"/>
                </a:solidFill>
              </a:rPr>
              <a:t> Change in the __________ makeup of a population from generation to generation; Adaptations that are confined to a single gene pool. </a:t>
            </a:r>
          </a:p>
          <a:p>
            <a:pPr indent="-228600" lvl="1" marL="914400" rtl="0">
              <a:lnSpc>
                <a:spcPct val="150000"/>
              </a:lnSpc>
              <a:spcBef>
                <a:spcPts val="0"/>
              </a:spcBef>
              <a:buClr>
                <a:srgbClr val="000000"/>
              </a:buClr>
              <a:buSzPct val="100000"/>
            </a:pPr>
            <a:r>
              <a:rPr b="1" lang="en" sz="1800">
                <a:solidFill>
                  <a:srgbClr val="000000"/>
                </a:solidFill>
              </a:rPr>
              <a:t>Macroevolution:</a:t>
            </a:r>
            <a:r>
              <a:rPr lang="en" sz="1800">
                <a:solidFill>
                  <a:srgbClr val="000000"/>
                </a:solidFill>
              </a:rPr>
              <a:t> Evolutionary change above the species level.</a:t>
            </a:r>
          </a:p>
          <a:p>
            <a:pPr indent="-228600" lvl="0" marL="457200" rtl="0">
              <a:lnSpc>
                <a:spcPct val="100000"/>
              </a:lnSpc>
              <a:spcBef>
                <a:spcPts val="1000"/>
              </a:spcBef>
              <a:buClr>
                <a:srgbClr val="000000"/>
              </a:buClr>
              <a:buSzPct val="100000"/>
            </a:pPr>
            <a:r>
              <a:rPr b="1" lang="en" sz="2000">
                <a:solidFill>
                  <a:srgbClr val="000000"/>
                </a:solidFill>
              </a:rPr>
              <a:t>Biological Species Concept:</a:t>
            </a:r>
            <a:r>
              <a:rPr lang="en" sz="2000">
                <a:solidFill>
                  <a:srgbClr val="000000"/>
                </a:solidFill>
              </a:rPr>
              <a:t> Defines a species as a group of populations whose members have the potential to ____________ in nature and produce _______, ________ offspring but are unable to produce viable, fertile offspring with members of other groups. </a:t>
            </a:r>
          </a:p>
          <a:p>
            <a:pPr lvl="0" rtl="0">
              <a:lnSpc>
                <a:spcPct val="100000"/>
              </a:lnSpc>
              <a:spcBef>
                <a:spcPts val="1000"/>
              </a:spcBef>
              <a:buNone/>
            </a:pPr>
            <a:r>
              <a:t/>
            </a:r>
            <a:endParaRPr>
              <a:solidFill>
                <a:srgbClr val="666666"/>
              </a:solidFill>
            </a:endParaRPr>
          </a:p>
          <a:p>
            <a:pPr rtl="0">
              <a:lnSpc>
                <a:spcPct val="100000"/>
              </a:lnSpc>
              <a:spcBef>
                <a:spcPts val="0"/>
              </a:spcBef>
              <a:buNone/>
            </a:pPr>
            <a:r>
              <a:t/>
            </a:r>
            <a:endParaRPr b="1">
              <a:solidFill>
                <a:srgbClr val="000000"/>
              </a:solidFill>
            </a:endParaRPr>
          </a:p>
        </p:txBody>
      </p:sp>
      <p:sp>
        <p:nvSpPr>
          <p:cNvPr id="76" name="Shape 76"/>
          <p:cNvSpPr txBox="1"/>
          <p:nvPr/>
        </p:nvSpPr>
        <p:spPr>
          <a:xfrm>
            <a:off x="5484825" y="1318200"/>
            <a:ext cx="1200600" cy="376799"/>
          </a:xfrm>
          <a:prstGeom prst="rect">
            <a:avLst/>
          </a:prstGeom>
          <a:noFill/>
          <a:ln>
            <a:noFill/>
          </a:ln>
        </p:spPr>
        <p:txBody>
          <a:bodyPr anchorCtr="0" anchor="t" bIns="91425" lIns="91425" rIns="91425" tIns="91425">
            <a:noAutofit/>
          </a:bodyPr>
          <a:lstStyle/>
          <a:p>
            <a:pPr>
              <a:spcBef>
                <a:spcPts val="0"/>
              </a:spcBef>
              <a:buNone/>
            </a:pPr>
            <a:r>
              <a:rPr b="1" lang="en" sz="2000">
                <a:solidFill>
                  <a:schemeClr val="accent1"/>
                </a:solidFill>
                <a:latin typeface="Open Sans"/>
                <a:ea typeface="Open Sans"/>
                <a:cs typeface="Open Sans"/>
                <a:sym typeface="Open Sans"/>
              </a:rPr>
              <a:t>species</a:t>
            </a:r>
          </a:p>
        </p:txBody>
      </p:sp>
      <p:sp>
        <p:nvSpPr>
          <p:cNvPr id="77" name="Shape 77"/>
          <p:cNvSpPr txBox="1"/>
          <p:nvPr/>
        </p:nvSpPr>
        <p:spPr>
          <a:xfrm>
            <a:off x="4672725" y="2059950"/>
            <a:ext cx="1200600" cy="376799"/>
          </a:xfrm>
          <a:prstGeom prst="rect">
            <a:avLst/>
          </a:prstGeom>
          <a:noFill/>
          <a:ln>
            <a:noFill/>
          </a:ln>
        </p:spPr>
        <p:txBody>
          <a:bodyPr anchorCtr="0" anchor="t" bIns="91425" lIns="91425" rIns="91425" tIns="91425">
            <a:noAutofit/>
          </a:bodyPr>
          <a:lstStyle/>
          <a:p>
            <a:pPr>
              <a:spcBef>
                <a:spcPts val="0"/>
              </a:spcBef>
              <a:buNone/>
            </a:pPr>
            <a:r>
              <a:rPr b="1" lang="en" sz="2000">
                <a:solidFill>
                  <a:schemeClr val="accent1"/>
                </a:solidFill>
                <a:latin typeface="Open Sans"/>
                <a:ea typeface="Open Sans"/>
                <a:cs typeface="Open Sans"/>
                <a:sym typeface="Open Sans"/>
              </a:rPr>
              <a:t>genetic</a:t>
            </a:r>
          </a:p>
        </p:txBody>
      </p:sp>
      <p:sp>
        <p:nvSpPr>
          <p:cNvPr id="78" name="Shape 78"/>
          <p:cNvSpPr txBox="1"/>
          <p:nvPr/>
        </p:nvSpPr>
        <p:spPr>
          <a:xfrm>
            <a:off x="6838375" y="3731075"/>
            <a:ext cx="1612500" cy="494400"/>
          </a:xfrm>
          <a:prstGeom prst="rect">
            <a:avLst/>
          </a:prstGeom>
          <a:noFill/>
          <a:ln>
            <a:noFill/>
          </a:ln>
        </p:spPr>
        <p:txBody>
          <a:bodyPr anchorCtr="0" anchor="t" bIns="91425" lIns="91425" rIns="91425" tIns="91425">
            <a:noAutofit/>
          </a:bodyPr>
          <a:lstStyle/>
          <a:p>
            <a:pPr>
              <a:spcBef>
                <a:spcPts val="0"/>
              </a:spcBef>
              <a:buNone/>
            </a:pPr>
            <a:r>
              <a:rPr b="1" lang="en" sz="2000">
                <a:solidFill>
                  <a:schemeClr val="accent1"/>
                </a:solidFill>
                <a:latin typeface="Open Sans"/>
                <a:ea typeface="Open Sans"/>
                <a:cs typeface="Open Sans"/>
                <a:sym typeface="Open Sans"/>
              </a:rPr>
              <a:t>interbreed</a:t>
            </a:r>
          </a:p>
        </p:txBody>
      </p:sp>
      <p:sp>
        <p:nvSpPr>
          <p:cNvPr id="79" name="Shape 79"/>
          <p:cNvSpPr txBox="1"/>
          <p:nvPr/>
        </p:nvSpPr>
        <p:spPr>
          <a:xfrm>
            <a:off x="3213225" y="4025325"/>
            <a:ext cx="988800" cy="376799"/>
          </a:xfrm>
          <a:prstGeom prst="rect">
            <a:avLst/>
          </a:prstGeom>
          <a:noFill/>
          <a:ln>
            <a:noFill/>
          </a:ln>
        </p:spPr>
        <p:txBody>
          <a:bodyPr anchorCtr="0" anchor="t" bIns="91425" lIns="91425" rIns="91425" tIns="91425">
            <a:noAutofit/>
          </a:bodyPr>
          <a:lstStyle/>
          <a:p>
            <a:pPr>
              <a:spcBef>
                <a:spcPts val="0"/>
              </a:spcBef>
              <a:buNone/>
            </a:pPr>
            <a:r>
              <a:rPr b="1" lang="en" sz="2000">
                <a:solidFill>
                  <a:schemeClr val="accent1"/>
                </a:solidFill>
                <a:latin typeface="Open Sans"/>
                <a:ea typeface="Open Sans"/>
                <a:cs typeface="Open Sans"/>
                <a:sym typeface="Open Sans"/>
              </a:rPr>
              <a:t>viable</a:t>
            </a:r>
          </a:p>
        </p:txBody>
      </p:sp>
      <p:sp>
        <p:nvSpPr>
          <p:cNvPr id="80" name="Shape 80"/>
          <p:cNvSpPr txBox="1"/>
          <p:nvPr/>
        </p:nvSpPr>
        <p:spPr>
          <a:xfrm>
            <a:off x="4202025" y="4025325"/>
            <a:ext cx="988800" cy="376799"/>
          </a:xfrm>
          <a:prstGeom prst="rect">
            <a:avLst/>
          </a:prstGeom>
          <a:noFill/>
          <a:ln>
            <a:noFill/>
          </a:ln>
        </p:spPr>
        <p:txBody>
          <a:bodyPr anchorCtr="0" anchor="t" bIns="91425" lIns="91425" rIns="91425" tIns="91425">
            <a:noAutofit/>
          </a:bodyPr>
          <a:lstStyle/>
          <a:p>
            <a:pPr>
              <a:spcBef>
                <a:spcPts val="0"/>
              </a:spcBef>
              <a:buNone/>
            </a:pPr>
            <a:r>
              <a:rPr b="1" lang="en" sz="2000">
                <a:solidFill>
                  <a:schemeClr val="accent1"/>
                </a:solidFill>
                <a:latin typeface="Open Sans"/>
                <a:ea typeface="Open Sans"/>
                <a:cs typeface="Open Sans"/>
                <a:sym typeface="Open Sans"/>
              </a:rPr>
              <a:t>fertile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311700" y="0"/>
            <a:ext cx="8520599" cy="1017599"/>
          </a:xfrm>
          <a:prstGeom prst="rect">
            <a:avLst/>
          </a:prstGeom>
        </p:spPr>
        <p:txBody>
          <a:bodyPr anchorCtr="0" anchor="t" bIns="91425" lIns="91425" rIns="91425" tIns="91425">
            <a:noAutofit/>
          </a:bodyPr>
          <a:lstStyle/>
          <a:p>
            <a:pPr lvl="0">
              <a:spcBef>
                <a:spcPts val="0"/>
              </a:spcBef>
              <a:buClr>
                <a:schemeClr val="dk1"/>
              </a:buClr>
              <a:buSzPct val="32352"/>
              <a:buFont typeface="Arial"/>
              <a:buNone/>
            </a:pPr>
            <a:r>
              <a:rPr b="1" lang="en" sz="3400">
                <a:latin typeface="Open Sans"/>
                <a:ea typeface="Open Sans"/>
                <a:cs typeface="Open Sans"/>
                <a:sym typeface="Open Sans"/>
              </a:rPr>
              <a:t>24.1: The biological species concept emphasizes</a:t>
            </a:r>
            <a:r>
              <a:rPr lang="en" sz="3400">
                <a:latin typeface="Open Sans"/>
                <a:ea typeface="Open Sans"/>
                <a:cs typeface="Open Sans"/>
                <a:sym typeface="Open Sans"/>
              </a:rPr>
              <a:t> </a:t>
            </a:r>
            <a:r>
              <a:rPr b="1" lang="en" sz="3400">
                <a:latin typeface="Open Sans"/>
                <a:ea typeface="Open Sans"/>
                <a:cs typeface="Open Sans"/>
                <a:sym typeface="Open Sans"/>
              </a:rPr>
              <a:t>reproductive isolation</a:t>
            </a:r>
          </a:p>
        </p:txBody>
      </p:sp>
      <p:sp>
        <p:nvSpPr>
          <p:cNvPr id="86" name="Shape 86"/>
          <p:cNvSpPr txBox="1"/>
          <p:nvPr>
            <p:ph idx="1" type="body"/>
          </p:nvPr>
        </p:nvSpPr>
        <p:spPr>
          <a:xfrm>
            <a:off x="177000" y="1135600"/>
            <a:ext cx="8896199" cy="3893699"/>
          </a:xfrm>
          <a:prstGeom prst="rect">
            <a:avLst/>
          </a:prstGeom>
        </p:spPr>
        <p:txBody>
          <a:bodyPr anchorCtr="0" anchor="t" bIns="91425" lIns="91425" rIns="91425" tIns="91425">
            <a:noAutofit/>
          </a:bodyPr>
          <a:lstStyle/>
          <a:p>
            <a:pPr indent="-228600" lvl="0" marL="457200" rtl="0">
              <a:lnSpc>
                <a:spcPct val="100000"/>
              </a:lnSpc>
              <a:spcBef>
                <a:spcPts val="0"/>
              </a:spcBef>
              <a:spcAft>
                <a:spcPts val="1000"/>
              </a:spcAft>
              <a:buClr>
                <a:srgbClr val="000000"/>
              </a:buClr>
              <a:buSzPct val="100000"/>
            </a:pPr>
            <a:r>
              <a:rPr b="1" lang="en" sz="2000">
                <a:solidFill>
                  <a:srgbClr val="000000"/>
                </a:solidFill>
              </a:rPr>
              <a:t>_________________ Isolation: </a:t>
            </a:r>
            <a:r>
              <a:rPr lang="en" sz="2000">
                <a:solidFill>
                  <a:srgbClr val="000000"/>
                </a:solidFill>
              </a:rPr>
              <a:t> Existence of biological barriers that impede members of two species from producing viable, fertile offspring.</a:t>
            </a:r>
          </a:p>
          <a:p>
            <a:pPr indent="-228600" lvl="0" marL="457200" rtl="0">
              <a:spcBef>
                <a:spcPts val="0"/>
              </a:spcBef>
              <a:spcAft>
                <a:spcPts val="0"/>
              </a:spcAft>
              <a:buClr>
                <a:srgbClr val="000000"/>
              </a:buClr>
              <a:buSzPct val="100000"/>
            </a:pPr>
            <a:r>
              <a:rPr b="1" lang="en" sz="2000">
                <a:solidFill>
                  <a:srgbClr val="000000"/>
                </a:solidFill>
              </a:rPr>
              <a:t>Prezygotic &amp; Postzygotic Barriers: </a:t>
            </a:r>
            <a:r>
              <a:rPr lang="en" sz="2000">
                <a:solidFill>
                  <a:srgbClr val="000000"/>
                </a:solidFill>
              </a:rPr>
              <a:t>Prevent members of different species from producing fertile offspring</a:t>
            </a:r>
          </a:p>
          <a:p>
            <a:pPr indent="-228600" lvl="1" marL="914400" rtl="0">
              <a:spcBef>
                <a:spcPts val="0"/>
              </a:spcBef>
              <a:spcAft>
                <a:spcPts val="0"/>
              </a:spcAft>
              <a:buClr>
                <a:srgbClr val="000000"/>
              </a:buClr>
              <a:buSzPct val="100000"/>
            </a:pPr>
            <a:r>
              <a:rPr b="1" lang="en" sz="1600">
                <a:solidFill>
                  <a:srgbClr val="000000"/>
                </a:solidFill>
              </a:rPr>
              <a:t>_____________ Barriers: Prevent mating or hinder fertilization if mating has occurred</a:t>
            </a:r>
          </a:p>
          <a:p>
            <a:pPr indent="-228600" lvl="2" marL="1371600" rtl="0">
              <a:spcBef>
                <a:spcPts val="0"/>
              </a:spcBef>
              <a:spcAft>
                <a:spcPts val="0"/>
              </a:spcAft>
              <a:buClr>
                <a:srgbClr val="000000"/>
              </a:buClr>
              <a:buSzPct val="100000"/>
            </a:pPr>
            <a:r>
              <a:rPr lang="en" sz="1600">
                <a:solidFill>
                  <a:srgbClr val="000000"/>
                </a:solidFill>
              </a:rPr>
              <a:t>Examples: Habitat isolation, behavioral isolation, temporal isolation, mechanical isolation, gametic isolation</a:t>
            </a:r>
          </a:p>
          <a:p>
            <a:pPr indent="-228600" lvl="1" marL="914400" rtl="0">
              <a:spcBef>
                <a:spcPts val="0"/>
              </a:spcBef>
              <a:spcAft>
                <a:spcPts val="0"/>
              </a:spcAft>
              <a:buClr>
                <a:srgbClr val="000000"/>
              </a:buClr>
              <a:buSzPct val="100000"/>
            </a:pPr>
            <a:r>
              <a:rPr b="1" lang="en" sz="1600">
                <a:solidFill>
                  <a:srgbClr val="000000"/>
                </a:solidFill>
              </a:rPr>
              <a:t>______________ Barriers: Prevent a hybrid zygote from developing into a fertile adult</a:t>
            </a:r>
          </a:p>
          <a:p>
            <a:pPr indent="-228600" lvl="2" marL="1371600" rtl="0">
              <a:spcBef>
                <a:spcPts val="0"/>
              </a:spcBef>
              <a:spcAft>
                <a:spcPts val="0"/>
              </a:spcAft>
              <a:buClr>
                <a:srgbClr val="000000"/>
              </a:buClr>
              <a:buSzPct val="100000"/>
            </a:pPr>
            <a:r>
              <a:rPr lang="en" sz="1600">
                <a:solidFill>
                  <a:srgbClr val="000000"/>
                </a:solidFill>
              </a:rPr>
              <a:t>Examples: Reduced hybrid viability, reduced hybrid fertility, hybrid breakdown.</a:t>
            </a:r>
          </a:p>
        </p:txBody>
      </p:sp>
      <p:sp>
        <p:nvSpPr>
          <p:cNvPr id="87" name="Shape 87"/>
          <p:cNvSpPr txBox="1"/>
          <p:nvPr/>
        </p:nvSpPr>
        <p:spPr>
          <a:xfrm>
            <a:off x="670900" y="1135600"/>
            <a:ext cx="1965600" cy="388500"/>
          </a:xfrm>
          <a:prstGeom prst="rect">
            <a:avLst/>
          </a:prstGeom>
          <a:noFill/>
          <a:ln>
            <a:noFill/>
          </a:ln>
        </p:spPr>
        <p:txBody>
          <a:bodyPr anchorCtr="0" anchor="t" bIns="91425" lIns="91425" rIns="91425" tIns="91425">
            <a:noAutofit/>
          </a:bodyPr>
          <a:lstStyle/>
          <a:p>
            <a:pPr>
              <a:spcBef>
                <a:spcPts val="0"/>
              </a:spcBef>
              <a:buNone/>
            </a:pPr>
            <a:r>
              <a:rPr b="1" lang="en" sz="2000">
                <a:solidFill>
                  <a:schemeClr val="accent1"/>
                </a:solidFill>
                <a:latin typeface="Open Sans"/>
                <a:ea typeface="Open Sans"/>
                <a:cs typeface="Open Sans"/>
                <a:sym typeface="Open Sans"/>
              </a:rPr>
              <a:t>Reproductive</a:t>
            </a:r>
          </a:p>
        </p:txBody>
      </p:sp>
      <p:sp>
        <p:nvSpPr>
          <p:cNvPr id="88" name="Shape 88"/>
          <p:cNvSpPr txBox="1"/>
          <p:nvPr/>
        </p:nvSpPr>
        <p:spPr>
          <a:xfrm>
            <a:off x="1188775" y="3391875"/>
            <a:ext cx="6779399" cy="388500"/>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89" name="Shape 89"/>
          <p:cNvSpPr txBox="1"/>
          <p:nvPr/>
        </p:nvSpPr>
        <p:spPr>
          <a:xfrm>
            <a:off x="1088675" y="2888200"/>
            <a:ext cx="1294800" cy="388500"/>
          </a:xfrm>
          <a:prstGeom prst="rect">
            <a:avLst/>
          </a:prstGeom>
          <a:noFill/>
          <a:ln>
            <a:noFill/>
          </a:ln>
        </p:spPr>
        <p:txBody>
          <a:bodyPr anchorCtr="0" anchor="t" bIns="91425" lIns="91425" rIns="91425" tIns="91425">
            <a:noAutofit/>
          </a:bodyPr>
          <a:lstStyle/>
          <a:p>
            <a:pPr>
              <a:spcBef>
                <a:spcPts val="0"/>
              </a:spcBef>
              <a:buNone/>
            </a:pPr>
            <a:r>
              <a:rPr b="1" lang="en" sz="1600">
                <a:solidFill>
                  <a:schemeClr val="accent1"/>
                </a:solidFill>
                <a:latin typeface="Open Sans"/>
                <a:ea typeface="Open Sans"/>
                <a:cs typeface="Open Sans"/>
                <a:sym typeface="Open Sans"/>
              </a:rPr>
              <a:t>Prezygotic</a:t>
            </a:r>
          </a:p>
        </p:txBody>
      </p:sp>
      <p:sp>
        <p:nvSpPr>
          <p:cNvPr id="90" name="Shape 90"/>
          <p:cNvSpPr txBox="1"/>
          <p:nvPr/>
        </p:nvSpPr>
        <p:spPr>
          <a:xfrm>
            <a:off x="1088675" y="3982725"/>
            <a:ext cx="1518299" cy="388500"/>
          </a:xfrm>
          <a:prstGeom prst="rect">
            <a:avLst/>
          </a:prstGeom>
          <a:noFill/>
          <a:ln>
            <a:noFill/>
          </a:ln>
        </p:spPr>
        <p:txBody>
          <a:bodyPr anchorCtr="0" anchor="t" bIns="91425" lIns="91425" rIns="91425" tIns="91425">
            <a:noAutofit/>
          </a:bodyPr>
          <a:lstStyle/>
          <a:p>
            <a:pPr>
              <a:spcBef>
                <a:spcPts val="0"/>
              </a:spcBef>
              <a:buNone/>
            </a:pPr>
            <a:r>
              <a:rPr b="1" lang="en" sz="1600">
                <a:solidFill>
                  <a:schemeClr val="accent1"/>
                </a:solidFill>
                <a:latin typeface="Open Sans"/>
                <a:ea typeface="Open Sans"/>
                <a:cs typeface="Open Sans"/>
                <a:sym typeface="Open Sans"/>
              </a:rPr>
              <a:t>Postzygotic</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311700" y="0"/>
            <a:ext cx="8520599" cy="707399"/>
          </a:xfrm>
          <a:prstGeom prst="rect">
            <a:avLst/>
          </a:prstGeom>
        </p:spPr>
        <p:txBody>
          <a:bodyPr anchorCtr="0" anchor="t" bIns="91425" lIns="91425" rIns="91425" tIns="91425">
            <a:noAutofit/>
          </a:bodyPr>
          <a:lstStyle/>
          <a:p>
            <a:pPr>
              <a:spcBef>
                <a:spcPts val="0"/>
              </a:spcBef>
              <a:buNone/>
            </a:pPr>
            <a:r>
              <a:rPr lang="en" sz="3400">
                <a:latin typeface="Open Sans"/>
                <a:ea typeface="Open Sans"/>
                <a:cs typeface="Open Sans"/>
                <a:sym typeface="Open Sans"/>
              </a:rPr>
              <a:t>24.1: Additional Vocabulary</a:t>
            </a:r>
          </a:p>
        </p:txBody>
      </p:sp>
      <p:sp>
        <p:nvSpPr>
          <p:cNvPr id="96" name="Shape 96"/>
          <p:cNvSpPr txBox="1"/>
          <p:nvPr>
            <p:ph idx="1" type="body"/>
          </p:nvPr>
        </p:nvSpPr>
        <p:spPr>
          <a:xfrm>
            <a:off x="311700" y="472000"/>
            <a:ext cx="8520599" cy="2270399"/>
          </a:xfrm>
          <a:prstGeom prst="rect">
            <a:avLst/>
          </a:prstGeom>
        </p:spPr>
        <p:txBody>
          <a:bodyPr anchorCtr="0" anchor="t" bIns="91425" lIns="91425" rIns="91425" tIns="91425">
            <a:noAutofit/>
          </a:bodyPr>
          <a:lstStyle/>
          <a:p>
            <a:pPr indent="-228600" lvl="0" marL="457200" rtl="0">
              <a:spcBef>
                <a:spcPts val="0"/>
              </a:spcBef>
              <a:buClr>
                <a:srgbClr val="000000"/>
              </a:buClr>
            </a:pPr>
            <a:r>
              <a:rPr b="1" lang="en">
                <a:solidFill>
                  <a:srgbClr val="000000"/>
                </a:solidFill>
              </a:rPr>
              <a:t>Hybrid:</a:t>
            </a:r>
            <a:r>
              <a:rPr lang="en">
                <a:solidFill>
                  <a:srgbClr val="000000"/>
                </a:solidFill>
              </a:rPr>
              <a:t> offspring that result from an interspecific mating</a:t>
            </a:r>
          </a:p>
          <a:p>
            <a:pPr indent="-228600" lvl="0" marL="457200" rtl="0">
              <a:spcBef>
                <a:spcPts val="0"/>
              </a:spcBef>
              <a:buClr>
                <a:srgbClr val="000000"/>
              </a:buClr>
            </a:pPr>
            <a:r>
              <a:rPr b="1" lang="en">
                <a:solidFill>
                  <a:srgbClr val="000000"/>
                </a:solidFill>
              </a:rPr>
              <a:t>Morphological Species Concept: </a:t>
            </a:r>
            <a:r>
              <a:rPr lang="en">
                <a:solidFill>
                  <a:srgbClr val="000000"/>
                </a:solidFill>
              </a:rPr>
              <a:t>characterizes species by body shape and other structural features</a:t>
            </a:r>
          </a:p>
          <a:p>
            <a:pPr indent="-228600" lvl="0" marL="457200" rtl="0">
              <a:spcBef>
                <a:spcPts val="0"/>
              </a:spcBef>
              <a:buClr>
                <a:srgbClr val="000000"/>
              </a:buClr>
            </a:pPr>
            <a:r>
              <a:rPr b="1" lang="en">
                <a:solidFill>
                  <a:srgbClr val="000000"/>
                </a:solidFill>
              </a:rPr>
              <a:t>Ecological Species Concept: </a:t>
            </a:r>
            <a:r>
              <a:rPr lang="en">
                <a:solidFill>
                  <a:srgbClr val="000000"/>
                </a:solidFill>
              </a:rPr>
              <a:t>views a species in terms of its ecological niche</a:t>
            </a:r>
          </a:p>
          <a:p>
            <a:pPr indent="-228600" lvl="0" marL="457200">
              <a:spcBef>
                <a:spcPts val="0"/>
              </a:spcBef>
              <a:buClr>
                <a:srgbClr val="000000"/>
              </a:buClr>
            </a:pPr>
            <a:r>
              <a:rPr b="1" lang="en">
                <a:solidFill>
                  <a:srgbClr val="000000"/>
                </a:solidFill>
              </a:rPr>
              <a:t>Phylogenetic Species Concept: </a:t>
            </a:r>
            <a:r>
              <a:rPr lang="en">
                <a:solidFill>
                  <a:srgbClr val="000000"/>
                </a:solidFill>
              </a:rPr>
              <a:t>defines a species as the smallest group of individuals that share a common ancestor</a:t>
            </a:r>
          </a:p>
        </p:txBody>
      </p:sp>
      <p:pic>
        <p:nvPicPr>
          <p:cNvPr id="97" name="Shape 97"/>
          <p:cNvPicPr preferRelativeResize="0"/>
          <p:nvPr/>
        </p:nvPicPr>
        <p:blipFill>
          <a:blip r:embed="rId3">
            <a:alphaModFix/>
          </a:blip>
          <a:stretch>
            <a:fillRect/>
          </a:stretch>
        </p:blipFill>
        <p:spPr>
          <a:xfrm>
            <a:off x="5831325" y="2907125"/>
            <a:ext cx="1683671" cy="2059750"/>
          </a:xfrm>
          <a:prstGeom prst="rect">
            <a:avLst/>
          </a:prstGeom>
          <a:noFill/>
          <a:ln>
            <a:noFill/>
          </a:ln>
        </p:spPr>
      </p:pic>
      <p:sp>
        <p:nvSpPr>
          <p:cNvPr id="98" name="Shape 98"/>
          <p:cNvSpPr txBox="1"/>
          <p:nvPr/>
        </p:nvSpPr>
        <p:spPr>
          <a:xfrm>
            <a:off x="7515000" y="3358075"/>
            <a:ext cx="1541999" cy="823799"/>
          </a:xfrm>
          <a:prstGeom prst="rect">
            <a:avLst/>
          </a:prstGeom>
          <a:noFill/>
          <a:ln>
            <a:noFill/>
          </a:ln>
        </p:spPr>
        <p:txBody>
          <a:bodyPr anchorCtr="0" anchor="t" bIns="91425" lIns="91425" rIns="91425" tIns="91425">
            <a:noAutofit/>
          </a:bodyPr>
          <a:lstStyle/>
          <a:p>
            <a:pPr rtl="0">
              <a:spcBef>
                <a:spcPts val="0"/>
              </a:spcBef>
              <a:buNone/>
            </a:pPr>
            <a:r>
              <a:rPr lang="en" sz="1800">
                <a:latin typeface="Open Sans"/>
                <a:ea typeface="Open Sans"/>
                <a:cs typeface="Open Sans"/>
                <a:sym typeface="Open Sans"/>
              </a:rPr>
              <a:t>Hybrid </a:t>
            </a:r>
          </a:p>
          <a:p>
            <a:pPr>
              <a:spcBef>
                <a:spcPts val="0"/>
              </a:spcBef>
              <a:buNone/>
            </a:pPr>
            <a:r>
              <a:rPr lang="en" sz="1800">
                <a:latin typeface="Open Sans"/>
                <a:ea typeface="Open Sans"/>
                <a:cs typeface="Open Sans"/>
                <a:sym typeface="Open Sans"/>
              </a:rPr>
              <a:t>“grolar bear”</a:t>
            </a:r>
          </a:p>
        </p:txBody>
      </p:sp>
      <p:pic>
        <p:nvPicPr>
          <p:cNvPr id="99" name="Shape 99"/>
          <p:cNvPicPr preferRelativeResize="0"/>
          <p:nvPr/>
        </p:nvPicPr>
        <p:blipFill>
          <a:blip r:embed="rId4">
            <a:alphaModFix/>
          </a:blip>
          <a:stretch>
            <a:fillRect/>
          </a:stretch>
        </p:blipFill>
        <p:spPr>
          <a:xfrm>
            <a:off x="105337" y="3201413"/>
            <a:ext cx="2432176" cy="1619825"/>
          </a:xfrm>
          <a:prstGeom prst="rect">
            <a:avLst/>
          </a:prstGeom>
          <a:noFill/>
          <a:ln>
            <a:noFill/>
          </a:ln>
        </p:spPr>
      </p:pic>
      <p:sp>
        <p:nvSpPr>
          <p:cNvPr id="100" name="Shape 100"/>
          <p:cNvSpPr txBox="1"/>
          <p:nvPr/>
        </p:nvSpPr>
        <p:spPr>
          <a:xfrm>
            <a:off x="0" y="2742387"/>
            <a:ext cx="3037200" cy="404700"/>
          </a:xfrm>
          <a:prstGeom prst="rect">
            <a:avLst/>
          </a:prstGeom>
          <a:noFill/>
          <a:ln>
            <a:noFill/>
          </a:ln>
        </p:spPr>
        <p:txBody>
          <a:bodyPr anchorCtr="0" anchor="t" bIns="91425" lIns="91425" rIns="91425" tIns="91425">
            <a:noAutofit/>
          </a:bodyPr>
          <a:lstStyle/>
          <a:p>
            <a:pPr>
              <a:spcBef>
                <a:spcPts val="0"/>
              </a:spcBef>
              <a:buNone/>
            </a:pPr>
            <a:r>
              <a:rPr lang="en" sz="1800">
                <a:latin typeface="Open Sans"/>
                <a:ea typeface="Open Sans"/>
                <a:cs typeface="Open Sans"/>
                <a:sym typeface="Open Sans"/>
              </a:rPr>
              <a:t>Grizzly bear (</a:t>
            </a:r>
            <a:r>
              <a:rPr i="1" lang="en" sz="1800">
                <a:latin typeface="Open Sans"/>
                <a:ea typeface="Open Sans"/>
                <a:cs typeface="Open Sans"/>
                <a:sym typeface="Open Sans"/>
              </a:rPr>
              <a:t>Ursus arctos</a:t>
            </a:r>
            <a:r>
              <a:rPr lang="en" sz="1800">
                <a:latin typeface="Open Sans"/>
                <a:ea typeface="Open Sans"/>
                <a:cs typeface="Open Sans"/>
                <a:sym typeface="Open Sans"/>
              </a:rPr>
              <a:t>)</a:t>
            </a:r>
          </a:p>
        </p:txBody>
      </p:sp>
      <p:sp>
        <p:nvSpPr>
          <p:cNvPr id="101" name="Shape 101"/>
          <p:cNvSpPr txBox="1"/>
          <p:nvPr/>
        </p:nvSpPr>
        <p:spPr>
          <a:xfrm>
            <a:off x="2589925" y="4660800"/>
            <a:ext cx="3188999" cy="482699"/>
          </a:xfrm>
          <a:prstGeom prst="rect">
            <a:avLst/>
          </a:prstGeom>
          <a:noFill/>
          <a:ln>
            <a:noFill/>
          </a:ln>
        </p:spPr>
        <p:txBody>
          <a:bodyPr anchorCtr="0" anchor="t" bIns="91425" lIns="91425" rIns="91425" tIns="91425">
            <a:noAutofit/>
          </a:bodyPr>
          <a:lstStyle/>
          <a:p>
            <a:pPr>
              <a:spcBef>
                <a:spcPts val="0"/>
              </a:spcBef>
              <a:buNone/>
            </a:pPr>
            <a:r>
              <a:rPr lang="en" sz="1800">
                <a:latin typeface="Open Sans"/>
                <a:ea typeface="Open Sans"/>
                <a:cs typeface="Open Sans"/>
                <a:sym typeface="Open Sans"/>
              </a:rPr>
              <a:t>Polar bear (</a:t>
            </a:r>
            <a:r>
              <a:rPr i="1" lang="en" sz="1800">
                <a:latin typeface="Open Sans"/>
                <a:ea typeface="Open Sans"/>
                <a:cs typeface="Open Sans"/>
                <a:sym typeface="Open Sans"/>
              </a:rPr>
              <a:t>Ursus maritimus</a:t>
            </a:r>
            <a:r>
              <a:rPr lang="en" sz="1800">
                <a:latin typeface="Open Sans"/>
                <a:ea typeface="Open Sans"/>
                <a:cs typeface="Open Sans"/>
                <a:sym typeface="Open Sans"/>
              </a:rPr>
              <a:t>)</a:t>
            </a:r>
          </a:p>
        </p:txBody>
      </p:sp>
      <p:pic>
        <p:nvPicPr>
          <p:cNvPr id="102" name="Shape 102"/>
          <p:cNvPicPr preferRelativeResize="0"/>
          <p:nvPr/>
        </p:nvPicPr>
        <p:blipFill>
          <a:blip r:embed="rId5">
            <a:alphaModFix/>
          </a:blip>
          <a:stretch>
            <a:fillRect/>
          </a:stretch>
        </p:blipFill>
        <p:spPr>
          <a:xfrm>
            <a:off x="3037200" y="2812950"/>
            <a:ext cx="2130974" cy="1914050"/>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700"/>
                                        <p:tgtEl>
                                          <p:spTgt spid="9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800"/>
                                        <p:tgtEl>
                                          <p:spTgt spid="1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0"/>
            <a:ext cx="8520599" cy="707399"/>
          </a:xfrm>
          <a:prstGeom prst="rect">
            <a:avLst/>
          </a:prstGeom>
        </p:spPr>
        <p:txBody>
          <a:bodyPr anchorCtr="0" anchor="t" bIns="91425" lIns="91425" rIns="91425" tIns="91425">
            <a:noAutofit/>
          </a:bodyPr>
          <a:lstStyle/>
          <a:p>
            <a:pPr>
              <a:spcBef>
                <a:spcPts val="0"/>
              </a:spcBef>
              <a:buNone/>
            </a:pPr>
            <a:r>
              <a:rPr lang="en" sz="3400">
                <a:latin typeface="Open Sans"/>
                <a:ea typeface="Open Sans"/>
                <a:cs typeface="Open Sans"/>
                <a:sym typeface="Open Sans"/>
              </a:rPr>
              <a:t>24.2: Speciation can take place with or without geographic isolation </a:t>
            </a:r>
            <a:r>
              <a:rPr lang="en" sz="2400">
                <a:latin typeface="Open Sans"/>
                <a:ea typeface="Open Sans"/>
                <a:cs typeface="Open Sans"/>
                <a:sym typeface="Open Sans"/>
              </a:rPr>
              <a:t> </a:t>
            </a:r>
          </a:p>
        </p:txBody>
      </p:sp>
      <p:sp>
        <p:nvSpPr>
          <p:cNvPr id="108" name="Shape 108"/>
          <p:cNvSpPr txBox="1"/>
          <p:nvPr>
            <p:ph idx="1" type="body"/>
          </p:nvPr>
        </p:nvSpPr>
        <p:spPr>
          <a:xfrm>
            <a:off x="311700" y="1227950"/>
            <a:ext cx="8520599" cy="3302700"/>
          </a:xfrm>
          <a:prstGeom prst="rect">
            <a:avLst/>
          </a:prstGeom>
        </p:spPr>
        <p:txBody>
          <a:bodyPr anchorCtr="0" anchor="t" bIns="91425" lIns="91425" rIns="91425" tIns="91425">
            <a:noAutofit/>
          </a:bodyPr>
          <a:lstStyle/>
          <a:p>
            <a:pPr indent="-228600" lvl="0" marL="457200" rtl="0">
              <a:spcBef>
                <a:spcPts val="0"/>
              </a:spcBef>
              <a:spcAft>
                <a:spcPts val="0"/>
              </a:spcAft>
              <a:buClr>
                <a:srgbClr val="000000"/>
              </a:buClr>
              <a:buSzPct val="100000"/>
            </a:pPr>
            <a:r>
              <a:rPr lang="en" sz="2400" u="sng">
                <a:solidFill>
                  <a:srgbClr val="000000"/>
                </a:solidFill>
              </a:rPr>
              <a:t>   </a:t>
            </a:r>
            <a:r>
              <a:rPr b="1" lang="en" sz="2400" u="sng">
                <a:solidFill>
                  <a:srgbClr val="000000"/>
                </a:solidFill>
              </a:rPr>
              <a:t>                  </a:t>
            </a:r>
            <a:r>
              <a:rPr lang="en" sz="2400" u="sng">
                <a:solidFill>
                  <a:srgbClr val="000000"/>
                </a:solidFill>
              </a:rPr>
              <a:t>     </a:t>
            </a:r>
            <a:r>
              <a:rPr lang="en" sz="2400">
                <a:solidFill>
                  <a:srgbClr val="000000"/>
                </a:solidFill>
              </a:rPr>
              <a:t> speciation is gene flow interrupted when a population is divided into geographically isolated subpopulations.</a:t>
            </a:r>
          </a:p>
          <a:p>
            <a:pPr indent="-228600" lvl="0" marL="457200" rtl="0">
              <a:spcBef>
                <a:spcPts val="0"/>
              </a:spcBef>
              <a:spcAft>
                <a:spcPts val="0"/>
              </a:spcAft>
              <a:buClr>
                <a:srgbClr val="000000"/>
              </a:buClr>
              <a:buSzPct val="100000"/>
            </a:pPr>
            <a:r>
              <a:rPr lang="en" sz="2400">
                <a:solidFill>
                  <a:srgbClr val="000000"/>
                </a:solidFill>
              </a:rPr>
              <a:t>Occurs when </a:t>
            </a:r>
            <a:r>
              <a:rPr lang="en" sz="2400" u="sng">
                <a:solidFill>
                  <a:srgbClr val="000000"/>
                </a:solidFill>
              </a:rPr>
              <a:t>                 </a:t>
            </a:r>
            <a:r>
              <a:rPr lang="en" sz="2400">
                <a:solidFill>
                  <a:srgbClr val="000000"/>
                </a:solidFill>
              </a:rPr>
              <a:t>  </a:t>
            </a:r>
            <a:r>
              <a:rPr lang="en" sz="2400" u="sng">
                <a:solidFill>
                  <a:srgbClr val="000000"/>
                </a:solidFill>
              </a:rPr>
              <a:t>                 </a:t>
            </a:r>
            <a:r>
              <a:rPr lang="en" sz="2400">
                <a:solidFill>
                  <a:srgbClr val="000000"/>
                </a:solidFill>
              </a:rPr>
              <a:t>of the two species diverge because mutations arise, natural selection may occur, and genetic drift may alter allele frequencies.</a:t>
            </a:r>
          </a:p>
          <a:p>
            <a:pPr indent="0" lvl="0" marL="457200" rtl="0">
              <a:spcBef>
                <a:spcPts val="0"/>
              </a:spcBef>
              <a:spcAft>
                <a:spcPts val="0"/>
              </a:spcAft>
              <a:buNone/>
            </a:pPr>
            <a:r>
              <a:t/>
            </a:r>
            <a:endParaRPr sz="2400"/>
          </a:p>
        </p:txBody>
      </p:sp>
      <p:sp>
        <p:nvSpPr>
          <p:cNvPr id="109" name="Shape 109"/>
          <p:cNvSpPr txBox="1"/>
          <p:nvPr/>
        </p:nvSpPr>
        <p:spPr>
          <a:xfrm>
            <a:off x="2986325" y="2487100"/>
            <a:ext cx="2794500" cy="324599"/>
          </a:xfrm>
          <a:prstGeom prst="rect">
            <a:avLst/>
          </a:prstGeom>
          <a:noFill/>
          <a:ln>
            <a:noFill/>
          </a:ln>
        </p:spPr>
        <p:txBody>
          <a:bodyPr anchorCtr="0" anchor="t" bIns="91425" lIns="91425" rIns="91425" tIns="91425">
            <a:noAutofit/>
          </a:bodyPr>
          <a:lstStyle/>
          <a:p>
            <a:pPr>
              <a:spcBef>
                <a:spcPts val="0"/>
              </a:spcBef>
              <a:buNone/>
            </a:pPr>
            <a:r>
              <a:rPr b="1" lang="en" sz="2400">
                <a:solidFill>
                  <a:schemeClr val="accent1"/>
                </a:solidFill>
                <a:latin typeface="Open Sans"/>
                <a:ea typeface="Open Sans"/>
                <a:cs typeface="Open Sans"/>
                <a:sym typeface="Open Sans"/>
              </a:rPr>
              <a:t>gene          pool</a:t>
            </a:r>
          </a:p>
        </p:txBody>
      </p:sp>
      <p:sp>
        <p:nvSpPr>
          <p:cNvPr id="110" name="Shape 110"/>
          <p:cNvSpPr txBox="1"/>
          <p:nvPr/>
        </p:nvSpPr>
        <p:spPr>
          <a:xfrm>
            <a:off x="1082475" y="1227950"/>
            <a:ext cx="1742399" cy="199500"/>
          </a:xfrm>
          <a:prstGeom prst="rect">
            <a:avLst/>
          </a:prstGeom>
          <a:noFill/>
          <a:ln>
            <a:noFill/>
          </a:ln>
        </p:spPr>
        <p:txBody>
          <a:bodyPr anchorCtr="0" anchor="t" bIns="91425" lIns="91425" rIns="91425" tIns="91425">
            <a:noAutofit/>
          </a:bodyPr>
          <a:lstStyle/>
          <a:p>
            <a:pPr lvl="0" rtl="0">
              <a:spcBef>
                <a:spcPts val="0"/>
              </a:spcBef>
              <a:buNone/>
            </a:pPr>
            <a:r>
              <a:rPr b="1" lang="en" sz="2400">
                <a:solidFill>
                  <a:schemeClr val="accent1"/>
                </a:solidFill>
                <a:latin typeface="Open Sans"/>
                <a:ea typeface="Open Sans"/>
                <a:cs typeface="Open Sans"/>
                <a:sym typeface="Open Sans"/>
              </a:rPr>
              <a:t>Allopatric</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7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7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0"/>
            <a:ext cx="8520599" cy="707399"/>
          </a:xfrm>
          <a:prstGeom prst="rect">
            <a:avLst/>
          </a:prstGeom>
        </p:spPr>
        <p:txBody>
          <a:bodyPr anchorCtr="0" anchor="t" bIns="91425" lIns="91425" rIns="91425" tIns="91425">
            <a:noAutofit/>
          </a:bodyPr>
          <a:lstStyle/>
          <a:p>
            <a:pPr rtl="0">
              <a:spcBef>
                <a:spcPts val="0"/>
              </a:spcBef>
              <a:buNone/>
            </a:pPr>
            <a:r>
              <a:rPr lang="en" sz="3400">
                <a:latin typeface="Open Sans"/>
                <a:ea typeface="Open Sans"/>
                <a:cs typeface="Open Sans"/>
                <a:sym typeface="Open Sans"/>
              </a:rPr>
              <a:t>24.2: Speciation can take place with or without geographic isolation </a:t>
            </a:r>
            <a:r>
              <a:rPr lang="en" sz="2400">
                <a:latin typeface="Open Sans"/>
                <a:ea typeface="Open Sans"/>
                <a:cs typeface="Open Sans"/>
                <a:sym typeface="Open Sans"/>
              </a:rPr>
              <a:t> </a:t>
            </a:r>
          </a:p>
          <a:p>
            <a:pPr>
              <a:spcBef>
                <a:spcPts val="0"/>
              </a:spcBef>
              <a:buNone/>
            </a:pPr>
            <a:r>
              <a:t/>
            </a:r>
            <a:endParaRPr/>
          </a:p>
        </p:txBody>
      </p:sp>
      <p:sp>
        <p:nvSpPr>
          <p:cNvPr id="116" name="Shape 116"/>
          <p:cNvSpPr txBox="1"/>
          <p:nvPr>
            <p:ph idx="1" type="body"/>
          </p:nvPr>
        </p:nvSpPr>
        <p:spPr>
          <a:xfrm>
            <a:off x="311700" y="1266325"/>
            <a:ext cx="3941399" cy="3700800"/>
          </a:xfrm>
          <a:prstGeom prst="rect">
            <a:avLst/>
          </a:prstGeom>
        </p:spPr>
        <p:txBody>
          <a:bodyPr anchorCtr="0" anchor="t" bIns="91425" lIns="91425" rIns="91425" tIns="91425">
            <a:noAutofit/>
          </a:bodyPr>
          <a:lstStyle/>
          <a:p>
            <a:pPr indent="-228600" lvl="0" marL="457200" rtl="0">
              <a:spcBef>
                <a:spcPts val="0"/>
              </a:spcBef>
              <a:spcAft>
                <a:spcPts val="0"/>
              </a:spcAft>
              <a:buClr>
                <a:srgbClr val="000000"/>
              </a:buClr>
              <a:buSzPct val="100000"/>
            </a:pPr>
            <a:r>
              <a:rPr b="1" lang="en" sz="2400">
                <a:solidFill>
                  <a:srgbClr val="000000"/>
                </a:solidFill>
              </a:rPr>
              <a:t>For example:</a:t>
            </a:r>
            <a:r>
              <a:rPr lang="en" sz="2400">
                <a:solidFill>
                  <a:srgbClr val="000000"/>
                </a:solidFill>
              </a:rPr>
              <a:t> Antelope squirrels on opposite rims of the Grand Canyon. </a:t>
            </a:r>
          </a:p>
          <a:p>
            <a:pPr lvl="0" rtl="0">
              <a:spcBef>
                <a:spcPts val="0"/>
              </a:spcBef>
              <a:spcAft>
                <a:spcPts val="0"/>
              </a:spcAft>
              <a:buNone/>
            </a:pPr>
            <a:r>
              <a:t/>
            </a:r>
            <a:endParaRPr sz="2400">
              <a:solidFill>
                <a:srgbClr val="000000"/>
              </a:solidFill>
            </a:endParaRPr>
          </a:p>
          <a:p>
            <a:pPr>
              <a:spcBef>
                <a:spcPts val="0"/>
              </a:spcBef>
              <a:buNone/>
            </a:pPr>
            <a:r>
              <a:t/>
            </a:r>
            <a:endParaRPr/>
          </a:p>
        </p:txBody>
      </p:sp>
      <p:pic>
        <p:nvPicPr>
          <p:cNvPr id="117" name="Shape 117"/>
          <p:cNvPicPr preferRelativeResize="0"/>
          <p:nvPr/>
        </p:nvPicPr>
        <p:blipFill>
          <a:blip r:embed="rId3">
            <a:alphaModFix/>
          </a:blip>
          <a:stretch>
            <a:fillRect/>
          </a:stretch>
        </p:blipFill>
        <p:spPr>
          <a:xfrm>
            <a:off x="579875" y="3122525"/>
            <a:ext cx="3405050" cy="1699099"/>
          </a:xfrm>
          <a:prstGeom prst="rect">
            <a:avLst/>
          </a:prstGeom>
          <a:noFill/>
          <a:ln>
            <a:noFill/>
          </a:ln>
        </p:spPr>
      </p:pic>
      <p:sp>
        <p:nvSpPr>
          <p:cNvPr id="118" name="Shape 118"/>
          <p:cNvSpPr txBox="1"/>
          <p:nvPr/>
        </p:nvSpPr>
        <p:spPr>
          <a:xfrm>
            <a:off x="4355675" y="1266325"/>
            <a:ext cx="4440899" cy="35937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Open Sans"/>
              <a:buChar char="●"/>
            </a:pPr>
            <a:r>
              <a:rPr b="1" lang="en" sz="2400">
                <a:latin typeface="Open Sans"/>
                <a:ea typeface="Open Sans"/>
                <a:cs typeface="Open Sans"/>
                <a:sym typeface="Open Sans"/>
              </a:rPr>
              <a:t>For example: </a:t>
            </a:r>
            <a:r>
              <a:rPr lang="en" sz="2400">
                <a:latin typeface="Open Sans"/>
                <a:ea typeface="Open Sans"/>
                <a:cs typeface="Open Sans"/>
                <a:sym typeface="Open Sans"/>
              </a:rPr>
              <a:t>Mosquitofish in the Bahamas colonize a series of ponds that are isolated from each other. </a:t>
            </a:r>
          </a:p>
          <a:p>
            <a:pPr lvl="0" rtl="0">
              <a:spcBef>
                <a:spcPts val="0"/>
              </a:spcBef>
              <a:buNone/>
            </a:pPr>
            <a:r>
              <a:t/>
            </a:r>
            <a:endParaRPr sz="2400">
              <a:latin typeface="Open Sans"/>
              <a:ea typeface="Open Sans"/>
              <a:cs typeface="Open Sans"/>
              <a:sym typeface="Open Sans"/>
            </a:endParaRPr>
          </a:p>
        </p:txBody>
      </p:sp>
      <p:pic>
        <p:nvPicPr>
          <p:cNvPr id="119" name="Shape 119"/>
          <p:cNvPicPr preferRelativeResize="0"/>
          <p:nvPr/>
        </p:nvPicPr>
        <p:blipFill>
          <a:blip r:embed="rId4">
            <a:alphaModFix/>
          </a:blip>
          <a:stretch>
            <a:fillRect/>
          </a:stretch>
        </p:blipFill>
        <p:spPr>
          <a:xfrm>
            <a:off x="5437900" y="3175312"/>
            <a:ext cx="2471949" cy="1593524"/>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0"/>
            <a:ext cx="8520599" cy="707399"/>
          </a:xfrm>
          <a:prstGeom prst="rect">
            <a:avLst/>
          </a:prstGeom>
        </p:spPr>
        <p:txBody>
          <a:bodyPr anchorCtr="0" anchor="t" bIns="91425" lIns="91425" rIns="91425" tIns="91425">
            <a:noAutofit/>
          </a:bodyPr>
          <a:lstStyle/>
          <a:p>
            <a:pPr>
              <a:spcBef>
                <a:spcPts val="0"/>
              </a:spcBef>
              <a:buNone/>
            </a:pPr>
            <a:r>
              <a:rPr lang="en" sz="3400">
                <a:latin typeface="Open Sans"/>
                <a:ea typeface="Open Sans"/>
                <a:cs typeface="Open Sans"/>
                <a:sym typeface="Open Sans"/>
              </a:rPr>
              <a:t>24.2: Speciation can take place with or without geographic isolation </a:t>
            </a:r>
          </a:p>
        </p:txBody>
      </p:sp>
      <p:sp>
        <p:nvSpPr>
          <p:cNvPr id="125" name="Shape 125"/>
          <p:cNvSpPr txBox="1"/>
          <p:nvPr>
            <p:ph idx="1" type="body"/>
          </p:nvPr>
        </p:nvSpPr>
        <p:spPr>
          <a:xfrm>
            <a:off x="180900" y="1220125"/>
            <a:ext cx="8782200" cy="3777599"/>
          </a:xfrm>
          <a:prstGeom prst="rect">
            <a:avLst/>
          </a:prstGeom>
        </p:spPr>
        <p:txBody>
          <a:bodyPr anchorCtr="0" anchor="t" bIns="91425" lIns="91425" rIns="91425" tIns="91425">
            <a:noAutofit/>
          </a:bodyPr>
          <a:lstStyle/>
          <a:p>
            <a:pPr indent="-228600" lvl="0" marL="457200" rtl="0">
              <a:lnSpc>
                <a:spcPct val="150000"/>
              </a:lnSpc>
              <a:spcBef>
                <a:spcPts val="0"/>
              </a:spcBef>
              <a:spcAft>
                <a:spcPts val="0"/>
              </a:spcAft>
              <a:buClr>
                <a:srgbClr val="000000"/>
              </a:buClr>
              <a:buSzPct val="100000"/>
            </a:pPr>
            <a:r>
              <a:rPr lang="en" sz="2400" u="sng">
                <a:solidFill>
                  <a:srgbClr val="000000"/>
                </a:solidFill>
              </a:rPr>
              <a:t>                           </a:t>
            </a:r>
            <a:r>
              <a:rPr lang="en" sz="2400">
                <a:solidFill>
                  <a:srgbClr val="000000"/>
                </a:solidFill>
              </a:rPr>
              <a:t> speciation is when a small part of a population forms new species without being geographically separated from the parent population. </a:t>
            </a:r>
          </a:p>
          <a:p>
            <a:pPr indent="-228600" lvl="0" marL="457200" rtl="0">
              <a:lnSpc>
                <a:spcPct val="150000"/>
              </a:lnSpc>
              <a:spcBef>
                <a:spcPts val="0"/>
              </a:spcBef>
              <a:spcAft>
                <a:spcPts val="0"/>
              </a:spcAft>
              <a:buClr>
                <a:srgbClr val="000000"/>
              </a:buClr>
              <a:buSzPct val="100000"/>
            </a:pPr>
            <a:r>
              <a:rPr lang="en" sz="2400">
                <a:solidFill>
                  <a:srgbClr val="000000"/>
                </a:solidFill>
              </a:rPr>
              <a:t>Sympatric speciation is possible when </a:t>
            </a:r>
            <a:r>
              <a:rPr lang="en" sz="2400" u="sng">
                <a:solidFill>
                  <a:srgbClr val="000000"/>
                </a:solidFill>
              </a:rPr>
              <a:t>                        </a:t>
            </a:r>
            <a:r>
              <a:rPr lang="en" sz="2400">
                <a:solidFill>
                  <a:srgbClr val="000000"/>
                </a:solidFill>
              </a:rPr>
              <a:t>,</a:t>
            </a:r>
            <a:r>
              <a:rPr lang="en" sz="2400" u="sng">
                <a:solidFill>
                  <a:srgbClr val="000000"/>
                </a:solidFill>
              </a:rPr>
              <a:t> </a:t>
            </a:r>
            <a:r>
              <a:rPr lang="en" sz="2400">
                <a:solidFill>
                  <a:srgbClr val="000000"/>
                </a:solidFill>
              </a:rPr>
              <a:t> </a:t>
            </a:r>
          </a:p>
          <a:p>
            <a:pPr rtl="0">
              <a:lnSpc>
                <a:spcPct val="150000"/>
              </a:lnSpc>
              <a:spcBef>
                <a:spcPts val="0"/>
              </a:spcBef>
              <a:spcAft>
                <a:spcPts val="0"/>
              </a:spcAft>
              <a:buNone/>
            </a:pPr>
            <a:r>
              <a:rPr lang="en" sz="2400">
                <a:solidFill>
                  <a:srgbClr val="000000"/>
                </a:solidFill>
              </a:rPr>
              <a:t>      </a:t>
            </a:r>
            <a:r>
              <a:rPr lang="en" sz="2400" u="sng">
                <a:solidFill>
                  <a:srgbClr val="000000"/>
                </a:solidFill>
              </a:rPr>
              <a:t>                </a:t>
            </a:r>
            <a:r>
              <a:rPr lang="en" sz="2400">
                <a:solidFill>
                  <a:srgbClr val="000000"/>
                </a:solidFill>
              </a:rPr>
              <a:t> </a:t>
            </a:r>
            <a:r>
              <a:rPr lang="en" sz="2400" u="sng">
                <a:solidFill>
                  <a:srgbClr val="000000"/>
                </a:solidFill>
              </a:rPr>
              <a:t>                    </a:t>
            </a:r>
            <a:r>
              <a:rPr lang="en" sz="2400">
                <a:solidFill>
                  <a:srgbClr val="000000"/>
                </a:solidFill>
              </a:rPr>
              <a:t>,or </a:t>
            </a:r>
            <a:r>
              <a:rPr lang="en" sz="2400" u="sng">
                <a:solidFill>
                  <a:srgbClr val="000000"/>
                </a:solidFill>
              </a:rPr>
              <a:t>               </a:t>
            </a:r>
            <a:r>
              <a:rPr lang="en" sz="2400">
                <a:solidFill>
                  <a:srgbClr val="000000"/>
                </a:solidFill>
              </a:rPr>
              <a:t> </a:t>
            </a:r>
            <a:r>
              <a:rPr lang="en" sz="2400" u="sng">
                <a:solidFill>
                  <a:srgbClr val="000000"/>
                </a:solidFill>
              </a:rPr>
              <a:t>                             </a:t>
            </a:r>
            <a:r>
              <a:rPr lang="en" sz="2400">
                <a:solidFill>
                  <a:srgbClr val="000000"/>
                </a:solidFill>
              </a:rPr>
              <a:t> occurs</a:t>
            </a:r>
          </a:p>
          <a:p>
            <a:pPr lvl="0" rtl="0">
              <a:lnSpc>
                <a:spcPct val="150000"/>
              </a:lnSpc>
              <a:spcBef>
                <a:spcPts val="0"/>
              </a:spcBef>
              <a:spcAft>
                <a:spcPts val="0"/>
              </a:spcAft>
              <a:buNone/>
            </a:pPr>
            <a:r>
              <a:t/>
            </a:r>
            <a:endParaRPr sz="2400">
              <a:solidFill>
                <a:srgbClr val="000000"/>
              </a:solidFill>
            </a:endParaRPr>
          </a:p>
        </p:txBody>
      </p:sp>
      <p:sp>
        <p:nvSpPr>
          <p:cNvPr id="126" name="Shape 126"/>
          <p:cNvSpPr txBox="1"/>
          <p:nvPr/>
        </p:nvSpPr>
        <p:spPr>
          <a:xfrm>
            <a:off x="882850" y="1220125"/>
            <a:ext cx="1735200" cy="253199"/>
          </a:xfrm>
          <a:prstGeom prst="rect">
            <a:avLst/>
          </a:prstGeom>
          <a:noFill/>
          <a:ln>
            <a:noFill/>
          </a:ln>
        </p:spPr>
        <p:txBody>
          <a:bodyPr anchorCtr="0" anchor="t" bIns="91425" lIns="91425" rIns="91425" tIns="91425">
            <a:noAutofit/>
          </a:bodyPr>
          <a:lstStyle/>
          <a:p>
            <a:pPr>
              <a:spcBef>
                <a:spcPts val="0"/>
              </a:spcBef>
              <a:buNone/>
            </a:pPr>
            <a:r>
              <a:rPr b="1" lang="en" sz="2400">
                <a:solidFill>
                  <a:schemeClr val="accent1"/>
                </a:solidFill>
                <a:latin typeface="Open Sans"/>
                <a:ea typeface="Open Sans"/>
                <a:cs typeface="Open Sans"/>
                <a:sym typeface="Open Sans"/>
              </a:rPr>
              <a:t>Sympatric</a:t>
            </a:r>
          </a:p>
        </p:txBody>
      </p:sp>
      <p:sp>
        <p:nvSpPr>
          <p:cNvPr id="127" name="Shape 127"/>
          <p:cNvSpPr txBox="1"/>
          <p:nvPr/>
        </p:nvSpPr>
        <p:spPr>
          <a:xfrm>
            <a:off x="6172175" y="2901675"/>
            <a:ext cx="1934700" cy="184200"/>
          </a:xfrm>
          <a:prstGeom prst="rect">
            <a:avLst/>
          </a:prstGeom>
          <a:noFill/>
          <a:ln>
            <a:noFill/>
          </a:ln>
        </p:spPr>
        <p:txBody>
          <a:bodyPr anchorCtr="0" anchor="t" bIns="91425" lIns="91425" rIns="91425" tIns="91425">
            <a:noAutofit/>
          </a:bodyPr>
          <a:lstStyle/>
          <a:p>
            <a:pPr>
              <a:spcBef>
                <a:spcPts val="0"/>
              </a:spcBef>
              <a:buNone/>
            </a:pPr>
            <a:r>
              <a:rPr b="1" lang="en" sz="2400">
                <a:solidFill>
                  <a:schemeClr val="accent1"/>
                </a:solidFill>
                <a:latin typeface="Open Sans"/>
                <a:ea typeface="Open Sans"/>
                <a:cs typeface="Open Sans"/>
                <a:sym typeface="Open Sans"/>
              </a:rPr>
              <a:t>p</a:t>
            </a:r>
            <a:r>
              <a:rPr b="1" lang="en" sz="2400">
                <a:solidFill>
                  <a:schemeClr val="accent1"/>
                </a:solidFill>
                <a:latin typeface="Open Sans"/>
                <a:ea typeface="Open Sans"/>
                <a:cs typeface="Open Sans"/>
                <a:sym typeface="Open Sans"/>
              </a:rPr>
              <a:t>olyploidy</a:t>
            </a:r>
          </a:p>
        </p:txBody>
      </p:sp>
      <p:sp>
        <p:nvSpPr>
          <p:cNvPr id="128" name="Shape 128"/>
          <p:cNvSpPr txBox="1"/>
          <p:nvPr/>
        </p:nvSpPr>
        <p:spPr>
          <a:xfrm>
            <a:off x="767675" y="3446775"/>
            <a:ext cx="3324300" cy="299699"/>
          </a:xfrm>
          <a:prstGeom prst="rect">
            <a:avLst/>
          </a:prstGeom>
          <a:noFill/>
          <a:ln>
            <a:noFill/>
          </a:ln>
        </p:spPr>
        <p:txBody>
          <a:bodyPr anchorCtr="0" anchor="t" bIns="91425" lIns="91425" rIns="91425" tIns="91425">
            <a:noAutofit/>
          </a:bodyPr>
          <a:lstStyle/>
          <a:p>
            <a:pPr>
              <a:spcBef>
                <a:spcPts val="0"/>
              </a:spcBef>
              <a:buNone/>
            </a:pPr>
            <a:r>
              <a:rPr b="1" lang="en" sz="2400">
                <a:solidFill>
                  <a:schemeClr val="accent1"/>
                </a:solidFill>
                <a:latin typeface="Open Sans"/>
                <a:ea typeface="Open Sans"/>
                <a:cs typeface="Open Sans"/>
                <a:sym typeface="Open Sans"/>
              </a:rPr>
              <a:t>sexual    selection</a:t>
            </a:r>
            <a:r>
              <a:rPr lang="en" sz="2400">
                <a:latin typeface="Open Sans"/>
                <a:ea typeface="Open Sans"/>
                <a:cs typeface="Open Sans"/>
                <a:sym typeface="Open Sans"/>
              </a:rPr>
              <a:t> </a:t>
            </a:r>
          </a:p>
        </p:txBody>
      </p:sp>
      <p:sp>
        <p:nvSpPr>
          <p:cNvPr id="129" name="Shape 129"/>
          <p:cNvSpPr txBox="1"/>
          <p:nvPr/>
        </p:nvSpPr>
        <p:spPr>
          <a:xfrm>
            <a:off x="4022825" y="3446775"/>
            <a:ext cx="3715499" cy="391500"/>
          </a:xfrm>
          <a:prstGeom prst="rect">
            <a:avLst/>
          </a:prstGeom>
          <a:noFill/>
          <a:ln>
            <a:noFill/>
          </a:ln>
        </p:spPr>
        <p:txBody>
          <a:bodyPr anchorCtr="0" anchor="t" bIns="91425" lIns="91425" rIns="91425" tIns="91425">
            <a:noAutofit/>
          </a:bodyPr>
          <a:lstStyle/>
          <a:p>
            <a:pPr>
              <a:spcBef>
                <a:spcPts val="0"/>
              </a:spcBef>
              <a:buNone/>
            </a:pPr>
            <a:r>
              <a:rPr lang="en" sz="2400">
                <a:solidFill>
                  <a:schemeClr val="accent1"/>
                </a:solidFill>
                <a:latin typeface="Open Sans"/>
                <a:ea typeface="Open Sans"/>
                <a:cs typeface="Open Sans"/>
                <a:sym typeface="Open Sans"/>
              </a:rPr>
              <a:t> </a:t>
            </a:r>
            <a:r>
              <a:rPr b="1" lang="en" sz="2400">
                <a:solidFill>
                  <a:schemeClr val="accent1"/>
                </a:solidFill>
                <a:latin typeface="Open Sans"/>
                <a:ea typeface="Open Sans"/>
                <a:cs typeface="Open Sans"/>
                <a:sym typeface="Open Sans"/>
              </a:rPr>
              <a:t>habitat differentiation</a:t>
            </a:r>
            <a:r>
              <a:rPr lang="en" sz="2400">
                <a:solidFill>
                  <a:schemeClr val="accent1"/>
                </a:solidFill>
                <a:latin typeface="Open Sans"/>
                <a:ea typeface="Open Sans"/>
                <a:cs typeface="Open Sans"/>
                <a:sym typeface="Open Sans"/>
              </a:rPr>
              <a:t> </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0"/>
            <a:ext cx="8520599" cy="707399"/>
          </a:xfrm>
          <a:prstGeom prst="rect">
            <a:avLst/>
          </a:prstGeom>
        </p:spPr>
        <p:txBody>
          <a:bodyPr anchorCtr="0" anchor="t" bIns="91425" lIns="91425" rIns="91425" tIns="91425">
            <a:noAutofit/>
          </a:bodyPr>
          <a:lstStyle/>
          <a:p>
            <a:pPr>
              <a:spcBef>
                <a:spcPts val="0"/>
              </a:spcBef>
              <a:buNone/>
            </a:pPr>
            <a:r>
              <a:rPr lang="en" sz="3400">
                <a:latin typeface="Open Sans"/>
                <a:ea typeface="Open Sans"/>
                <a:cs typeface="Open Sans"/>
                <a:sym typeface="Open Sans"/>
              </a:rPr>
              <a:t>24.2: Speciation can take place with or without geographic isolation </a:t>
            </a:r>
          </a:p>
        </p:txBody>
      </p:sp>
      <p:sp>
        <p:nvSpPr>
          <p:cNvPr id="135" name="Shape 135"/>
          <p:cNvSpPr txBox="1"/>
          <p:nvPr>
            <p:ph idx="1" type="body"/>
          </p:nvPr>
        </p:nvSpPr>
        <p:spPr>
          <a:xfrm>
            <a:off x="350100" y="1217100"/>
            <a:ext cx="4215600" cy="3039000"/>
          </a:xfrm>
          <a:prstGeom prst="rect">
            <a:avLst/>
          </a:prstGeom>
        </p:spPr>
        <p:txBody>
          <a:bodyPr anchorCtr="0" anchor="t" bIns="91425" lIns="91425" rIns="91425" tIns="91425">
            <a:noAutofit/>
          </a:bodyPr>
          <a:lstStyle/>
          <a:p>
            <a:pPr indent="-228600" lvl="0" marL="457200" rtl="0">
              <a:lnSpc>
                <a:spcPct val="100000"/>
              </a:lnSpc>
              <a:spcBef>
                <a:spcPts val="0"/>
              </a:spcBef>
              <a:spcAft>
                <a:spcPts val="0"/>
              </a:spcAft>
              <a:buClr>
                <a:srgbClr val="222222"/>
              </a:buClr>
              <a:buSzPct val="100000"/>
              <a:buFont typeface="Times New Roman"/>
            </a:pPr>
            <a:r>
              <a:rPr b="1" lang="en" sz="3000">
                <a:solidFill>
                  <a:srgbClr val="222222"/>
                </a:solidFill>
              </a:rPr>
              <a:t>For example:</a:t>
            </a:r>
            <a:r>
              <a:rPr lang="en" sz="3000">
                <a:solidFill>
                  <a:srgbClr val="222222"/>
                </a:solidFill>
              </a:rPr>
              <a:t> Divergence of "resident" and "transient" Orca forms in the northeast Pacific.</a:t>
            </a:r>
            <a:r>
              <a:rPr lang="en" sz="3000">
                <a:solidFill>
                  <a:srgbClr val="222222"/>
                </a:solidFill>
                <a:latin typeface="Times New Roman"/>
                <a:ea typeface="Times New Roman"/>
                <a:cs typeface="Times New Roman"/>
                <a:sym typeface="Times New Roman"/>
              </a:rPr>
              <a:t> </a:t>
            </a:r>
          </a:p>
          <a:p>
            <a:pPr>
              <a:spcBef>
                <a:spcPts val="0"/>
              </a:spcBef>
              <a:buNone/>
            </a:pPr>
            <a:r>
              <a:t/>
            </a:r>
            <a:endParaRPr/>
          </a:p>
        </p:txBody>
      </p:sp>
      <p:pic>
        <p:nvPicPr>
          <p:cNvPr id="136" name="Shape 136"/>
          <p:cNvPicPr preferRelativeResize="0"/>
          <p:nvPr/>
        </p:nvPicPr>
        <p:blipFill>
          <a:blip r:embed="rId3">
            <a:alphaModFix/>
          </a:blip>
          <a:stretch>
            <a:fillRect/>
          </a:stretch>
        </p:blipFill>
        <p:spPr>
          <a:xfrm>
            <a:off x="4757428" y="1405300"/>
            <a:ext cx="3713900" cy="27854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