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Amatic SC"/>
      <p:regular r:id="rId17"/>
      <p:bold r:id="rId18"/>
    </p:embeddedFont>
    <p:embeddedFont>
      <p:font typeface="Source Code Pro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AmaticSC-regular.fntdata"/><Relationship Id="rId16" Type="http://schemas.openxmlformats.org/officeDocument/2006/relationships/slide" Target="slides/slide11.xml"/><Relationship Id="rId5" Type="http://schemas.openxmlformats.org/officeDocument/2006/relationships/slide" Target="slides/slide.xml"/><Relationship Id="rId19" Type="http://schemas.openxmlformats.org/officeDocument/2006/relationships/font" Target="fonts/SourceCodePro-regular.fntdata"/><Relationship Id="rId6" Type="http://schemas.openxmlformats.org/officeDocument/2006/relationships/slide" Target="slides/slide1.xml"/><Relationship Id="rId18" Type="http://schemas.openxmlformats.org/officeDocument/2006/relationships/font" Target="fonts/AmaticSC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2802750" y="802500"/>
            <a:ext cx="3538499" cy="3538499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" name="Shape 39"/>
          <p:cNvSpPr txBox="1"/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/>
        </p:txBody>
      </p:sp>
      <p:sp>
        <p:nvSpPr>
          <p:cNvPr id="40" name="Shape 40"/>
          <p:cNvSpPr txBox="1"/>
          <p:nvPr>
            <p:ph idx="1" type="subTitle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image" Target="../media/image00.jp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webmd.com/vitamins-supplements/ingredientmono-531-belladonna.aspx?activeingredientid=531&amp;activeingredientname=belladonna" TargetMode="External"/><Relationship Id="rId4" Type="http://schemas.openxmlformats.org/officeDocument/2006/relationships/hyperlink" Target="http://www.drugtext.org/Recreational-Drugs/belladonna.html\" TargetMode="External"/><Relationship Id="rId5" Type="http://schemas.openxmlformats.org/officeDocument/2006/relationships/hyperlink" Target="http://www.ncbi.nlm.nih.gov/pmc/articles/PMC3361210/" TargetMode="External"/><Relationship Id="rId6" Type="http://schemas.openxmlformats.org/officeDocument/2006/relationships/hyperlink" Target="https://www.erowid.org/experiences/exp_list.shtml#B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Relationship Id="rId4" Type="http://schemas.openxmlformats.org/officeDocument/2006/relationships/image" Target="../media/image10.jpg"/><Relationship Id="rId5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4.png"/><Relationship Id="rId4" Type="http://schemas.openxmlformats.org/officeDocument/2006/relationships/image" Target="../media/image01.jpg"/><Relationship Id="rId5" Type="http://schemas.openxmlformats.org/officeDocument/2006/relationships/image" Target="../media/image0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Relationship Id="rId4" Type="http://schemas.openxmlformats.org/officeDocument/2006/relationships/image" Target="../media/image03.jpg"/><Relationship Id="rId5" Type="http://schemas.openxmlformats.org/officeDocument/2006/relationships/image" Target="../media/image0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0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ctrTitle"/>
          </p:nvPr>
        </p:nvSpPr>
        <p:spPr>
          <a:xfrm>
            <a:off x="3768700" y="119650"/>
            <a:ext cx="5144400" cy="3110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/>
              <a:t>BellaDonna</a:t>
            </a:r>
          </a:p>
        </p:txBody>
      </p:sp>
      <p:sp>
        <p:nvSpPr>
          <p:cNvPr id="57" name="Shape 57"/>
          <p:cNvSpPr txBox="1"/>
          <p:nvPr>
            <p:ph idx="1" type="subTitle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Shanelle Macaraeg and Zoe Langseth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450" y="163587"/>
            <a:ext cx="2982684" cy="30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basic info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❖"/>
            </a:pPr>
            <a:r>
              <a:rPr lang="en">
                <a:solidFill>
                  <a:schemeClr val="lt1"/>
                </a:solidFill>
              </a:rPr>
              <a:t>Hallucinogenic that comes from a plant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❖"/>
            </a:pPr>
            <a:r>
              <a:rPr lang="en">
                <a:solidFill>
                  <a:schemeClr val="lt1"/>
                </a:solidFill>
              </a:rPr>
              <a:t>One of the most toxic plants in the Eastern Hemisphere.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❖"/>
            </a:pPr>
            <a:r>
              <a:rPr lang="en">
                <a:solidFill>
                  <a:schemeClr val="lt1"/>
                </a:solidFill>
              </a:rPr>
              <a:t>2-5 berries  can be fatal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❖"/>
            </a:pPr>
            <a:r>
              <a:rPr lang="en">
                <a:solidFill>
                  <a:schemeClr val="lt1"/>
                </a:solidFill>
              </a:rPr>
              <a:t>1 leaf is fatal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❖"/>
            </a:pPr>
            <a:r>
              <a:rPr lang="en">
                <a:solidFill>
                  <a:schemeClr val="lt1"/>
                </a:solidFill>
              </a:rPr>
              <a:t>Blocks the functions of the body’s nervous system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❖"/>
            </a:pPr>
            <a:r>
              <a:rPr lang="en">
                <a:solidFill>
                  <a:schemeClr val="lt1"/>
                </a:solidFill>
              </a:rPr>
              <a:t>Other names include, Deadly Nightshade, Devil’s Berries, and Naughty Mans Cherries.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❖"/>
            </a:pPr>
            <a:r>
              <a:rPr lang="en">
                <a:solidFill>
                  <a:schemeClr val="lt1"/>
                </a:solidFill>
              </a:rPr>
              <a:t>Part of the potato family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27675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links to sources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http://www.webmd.com/vitamins-supplements/ingredientmono-531-belladonna.aspx?activeingredientid=531&amp;activeingredientname=belladonna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http://www.drugtext.org/Recreational-Drugs/belladonna.html\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http://www.ncbi.nlm.nih.gov/pmc/articles/PMC3361210/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https://www.erowid.org/experiences/exp_list.shtml#B</a:t>
            </a:r>
          </a:p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chemeClr val="accent5"/>
                </a:solidFill>
              </a:rPr>
              <a:t>http://www.vithoulkas.com/belladonna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EBEFF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History of Belladonna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 Italian Belladonna means Beautiful Lady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 Italy, Belladonna juice was used to enlarge pupils in women, to enhance appearances and appear more seductive.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In the Medieval times, the plant was used in witchcraft and devil worship.</a:t>
            </a:r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3000" y="2868700"/>
            <a:ext cx="2052599" cy="205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7175" y="2940800"/>
            <a:ext cx="3726649" cy="1908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8703" y="2626223"/>
            <a:ext cx="1049621" cy="229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Medical Uses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lang="en">
                <a:solidFill>
                  <a:schemeClr val="accent1"/>
                </a:solidFill>
              </a:rPr>
              <a:t>Used as a sedative to stop Bronchial spasms in Asthma and Whooping Cough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lang="en">
                <a:solidFill>
                  <a:schemeClr val="accent1"/>
                </a:solidFill>
              </a:rPr>
              <a:t>Cold and Hayfever remedy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lang="en">
                <a:solidFill>
                  <a:schemeClr val="accent1"/>
                </a:solidFill>
              </a:rPr>
              <a:t>Parkinson’s  disease, colic, motion sickness, and as a painkiller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lang="en">
                <a:solidFill>
                  <a:schemeClr val="accent1"/>
                </a:solidFill>
              </a:rPr>
              <a:t>Used in ointments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lang="en">
                <a:solidFill>
                  <a:schemeClr val="accent1"/>
                </a:solidFill>
              </a:rPr>
              <a:t>Hemorrhoid suppositories</a:t>
            </a:r>
          </a:p>
          <a:p>
            <a:pPr indent="-228600" lvl="0" marL="457200" rtl="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lang="en">
                <a:solidFill>
                  <a:schemeClr val="accent1"/>
                </a:solidFill>
              </a:rPr>
              <a:t>Treats psychiatric disorders</a:t>
            </a:r>
          </a:p>
          <a:p>
            <a:pPr indent="-228600" lvl="0" marL="457200">
              <a:spcBef>
                <a:spcPts val="0"/>
              </a:spcBef>
              <a:buClr>
                <a:schemeClr val="accent1"/>
              </a:buClr>
              <a:buChar char="-"/>
            </a:pPr>
            <a:r>
              <a:rPr lang="en">
                <a:solidFill>
                  <a:schemeClr val="accent1"/>
                </a:solidFill>
              </a:rPr>
              <a:t>Often paired with Opium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1550" y="3563600"/>
            <a:ext cx="1914575" cy="1435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1300" y="2628900"/>
            <a:ext cx="2380999" cy="1785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DE1FF">
            <a:alpha val="33850"/>
          </a:srgbClr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Consume Belladonna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299175" y="1277250"/>
            <a:ext cx="8533199" cy="36131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rtl="0">
              <a:spcBef>
                <a:spcPts val="0"/>
              </a:spcBef>
              <a:buSzPct val="100000"/>
              <a:buFont typeface="Source Code Pro"/>
              <a:buChar char="-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Boil leaves into a tea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Source Code Pro"/>
              <a:buChar char="-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Consuming the seeds 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Source Code Pro"/>
              <a:buChar char="-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Eating the berries</a:t>
            </a:r>
          </a:p>
          <a:p>
            <a:pPr indent="-342900" lvl="0" marL="457200" rtl="0">
              <a:spcBef>
                <a:spcPts val="0"/>
              </a:spcBef>
              <a:buSzPct val="100000"/>
              <a:buFont typeface="Source Code Pro"/>
              <a:buChar char="-"/>
            </a:pPr>
            <a:r>
              <a:rPr lang="en" sz="1800">
                <a:latin typeface="Source Code Pro"/>
                <a:ea typeface="Source Code Pro"/>
                <a:cs typeface="Source Code Pro"/>
                <a:sym typeface="Source Code Pro"/>
              </a:rPr>
              <a:t>Straight up eating the leaves.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900" y="2743198"/>
            <a:ext cx="3178075" cy="211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8975" y="103275"/>
            <a:ext cx="2899799" cy="23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5250" y="2743187"/>
            <a:ext cx="2427000" cy="2307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Laws</a:t>
            </a:r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00FF"/>
                </a:highlight>
              </a:rPr>
              <a:t>United States does not regulate the plant (Excluding Louisiana and Tennessee) 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00FF"/>
                </a:highlight>
              </a:rPr>
              <a:t>Perfectly legal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00FF"/>
                </a:highlight>
              </a:rPr>
              <a:t>Buy and sell without a licence or prescription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00FF"/>
                </a:highlight>
              </a:rPr>
              <a:t>If made for supplement must follow U.S. laws</a:t>
            </a:r>
          </a:p>
          <a:p>
            <a:pPr indent="-228600" lvl="0" marL="457200" rtl="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00FF"/>
                </a:highlight>
              </a:rPr>
              <a:t>If consumed must pass FDA laws</a:t>
            </a:r>
          </a:p>
          <a:p>
            <a:pPr indent="-228600" lvl="0" marL="457200">
              <a:spcBef>
                <a:spcPts val="0"/>
              </a:spcBef>
              <a:buClr>
                <a:schemeClr val="dk1"/>
              </a:buClr>
              <a:buChar char="-"/>
            </a:pPr>
            <a:r>
              <a:rPr lang="en">
                <a:solidFill>
                  <a:schemeClr val="dk1"/>
                </a:solidFill>
                <a:highlight>
                  <a:srgbClr val="FF00FF"/>
                </a:highlight>
              </a:rPr>
              <a:t>Available on Amazon for ~ 15$ including shipping.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find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093850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Analyzed through toxicology report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Can be found in Urine, Plasma </a:t>
            </a:r>
          </a:p>
          <a:p>
            <a:pPr indent="-228600" lvl="0" marL="457200" rtl="0">
              <a:spcBef>
                <a:spcPts val="0"/>
              </a:spcBef>
              <a:buChar char="-"/>
            </a:pPr>
            <a:r>
              <a:rPr lang="en"/>
              <a:t>Dilation of pupils</a:t>
            </a:r>
          </a:p>
          <a:p>
            <a:pPr indent="-228600" lvl="0" marL="457200">
              <a:spcBef>
                <a:spcPts val="0"/>
              </a:spcBef>
              <a:buChar char="-"/>
            </a:pPr>
            <a:r>
              <a:t/>
            </a:r>
            <a:endParaRPr/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0800" y="177325"/>
            <a:ext cx="2490024" cy="269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3100" y="3876365"/>
            <a:ext cx="1518300" cy="67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short term effects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277500" y="116032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Light Sensitivity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Blurred Vision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Loss of Balance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Headache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Rash Constipation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Hallucinations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Delirium</a:t>
            </a:r>
          </a:p>
          <a:p>
            <a:pPr indent="-228600" lvl="0" marL="45720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Convulsions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title"/>
          </p:nvPr>
        </p:nvSpPr>
        <p:spPr>
          <a:xfrm>
            <a:off x="311700" y="156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FFFF"/>
                </a:solidFill>
              </a:rPr>
              <a:t>long term effect</a:t>
            </a:r>
          </a:p>
        </p:txBody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BE0000"/>
                </a:solidFill>
              </a:rPr>
              <a:t>First Hand Experiences!!!!!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45900" y="1093850"/>
            <a:ext cx="8520599" cy="3842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150">
                <a:solidFill>
                  <a:srgbClr val="BE0000"/>
                </a:solidFill>
              </a:rPr>
              <a:t>“Overall, I ate about 1500 seeds. and tripped for 3 days. I didn't really know I was tripping. I was just taken to a different world, and all the stuff that happened there was normal.”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50">
                <a:solidFill>
                  <a:srgbClr val="BE0000"/>
                </a:solidFill>
              </a:rPr>
              <a:t>“I then was seeing scorpion-like creatures crawling and flipping over each other on the walls.”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50">
                <a:solidFill>
                  <a:srgbClr val="BE0000"/>
                </a:solidFill>
              </a:rPr>
              <a:t>“I sit in the bushes and I start feeling the leaves and taking bites out of some.”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50">
                <a:solidFill>
                  <a:srgbClr val="BE0000"/>
                </a:solidFill>
              </a:rPr>
              <a:t>“And I saw a girl next to me that I fell in love with. I felt the love through my body. It was a blonde girl with no eyes. She was also deaf and mute, with electricity running through her completely black mouth.”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50">
                <a:solidFill>
                  <a:srgbClr val="BE0000"/>
                </a:solidFill>
              </a:rPr>
              <a:t>“So a final note, as a warning to the drug culture wannabes of the world, DO NOT F*CK WITH THESE PLANTS.”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150">
                <a:solidFill>
                  <a:srgbClr val="BE0000"/>
                </a:solidFill>
              </a:rPr>
              <a:t>“This b*tch don't play, given half a chance she will fall up in your head and f*ck your sh*t up!”</a:t>
            </a:r>
            <a:r>
              <a:rPr lang="en" sz="1150">
                <a:solidFill>
                  <a:schemeClr val="accent1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150">
              <a:solidFill>
                <a:schemeClr val="accent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15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