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Amatic SC"/>
      <p:regular r:id="rId14"/>
      <p:bold r:id="rId15"/>
    </p:embeddedFont>
    <p:embeddedFont>
      <p:font typeface="Old Standard TT"/>
      <p:regular r:id="rId16"/>
      <p:bold r:id="rId17"/>
      <p: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5" Type="http://schemas.openxmlformats.org/officeDocument/2006/relationships/font" Target="fonts/AmaticSC-bold.fntdata"/><Relationship Id="rId14" Type="http://schemas.openxmlformats.org/officeDocument/2006/relationships/font" Target="fonts/AmaticSC-regular.fntdata"/><Relationship Id="rId17" Type="http://schemas.openxmlformats.org/officeDocument/2006/relationships/font" Target="fonts/OldStandardTT-bold.fntdata"/><Relationship Id="rId16" Type="http://schemas.openxmlformats.org/officeDocument/2006/relationships/font" Target="fonts/OldStandardTT-regular.fntdata"/><Relationship Id="rId5" Type="http://schemas.openxmlformats.org/officeDocument/2006/relationships/slide" Target="slides/slide.xml"/><Relationship Id="rId6" Type="http://schemas.openxmlformats.org/officeDocument/2006/relationships/slide" Target="slides/slide1.xml"/><Relationship Id="rId18" Type="http://schemas.openxmlformats.org/officeDocument/2006/relationships/font" Target="fonts/OldStandardTT-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100"/>
            <a:ext cx="9144000" cy="1711799"/>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1" name="Shape 11"/>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512700" y="1893300"/>
            <a:ext cx="8118599" cy="15228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3" name="Shape 13"/>
          <p:cNvSpPr txBox="1"/>
          <p:nvPr>
            <p:ph idx="1" type="subTitle"/>
          </p:nvPr>
        </p:nvSpPr>
        <p:spPr>
          <a:xfrm>
            <a:off x="512700" y="3840639"/>
            <a:ext cx="8118599" cy="787499"/>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512700" y="1893300"/>
            <a:ext cx="8118599" cy="15228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445025"/>
            <a:ext cx="8520599"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71600"/>
            <a:ext cx="8520599" cy="3397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71675"/>
            <a:ext cx="3999899"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71675"/>
            <a:ext cx="3999899"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599"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38" name="Shape 3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686399"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265500" y="1382350"/>
            <a:ext cx="4045199" cy="13332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3" name="Shape 43"/>
          <p:cNvSpPr txBox="1"/>
          <p:nvPr>
            <p:ph idx="1" type="subTitle"/>
          </p:nvPr>
        </p:nvSpPr>
        <p:spPr>
          <a:xfrm>
            <a:off x="265500" y="2769000"/>
            <a:ext cx="4045199"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4" name="Shape 4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5" name="Shape 4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039650"/>
            <a:ext cx="8520599" cy="2106299"/>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2284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6132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311700" y="1171600"/>
            <a:ext cx="8520599" cy="3397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0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www.drugfreeworld.org/drugfacts/synthetic/bath-salts-effects.html" TargetMode="External"/><Relationship Id="rId4" Type="http://schemas.openxmlformats.org/officeDocument/2006/relationships/hyperlink" Target="http://news.blogs.cnn.com/2012/05/29/reports-miami-zombie-attacker-may-have-been-using-bath-salts/" TargetMode="Externa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512700" y="1893300"/>
            <a:ext cx="8118599" cy="1522800"/>
          </a:xfrm>
          <a:prstGeom prst="rect">
            <a:avLst/>
          </a:prstGeom>
        </p:spPr>
        <p:txBody>
          <a:bodyPr anchorCtr="0" anchor="b" bIns="91425" lIns="91425" rIns="91425" tIns="91425">
            <a:noAutofit/>
          </a:bodyPr>
          <a:lstStyle/>
          <a:p>
            <a:pPr lvl="0">
              <a:spcBef>
                <a:spcPts val="0"/>
              </a:spcBef>
              <a:buNone/>
            </a:pPr>
            <a:r>
              <a:rPr lang="en" sz="6000">
                <a:latin typeface="Amatic SC"/>
                <a:ea typeface="Amatic SC"/>
                <a:cs typeface="Amatic SC"/>
                <a:sym typeface="Amatic SC"/>
              </a:rPr>
              <a:t>Bath Salts</a:t>
            </a:r>
          </a:p>
        </p:txBody>
      </p:sp>
      <p:sp>
        <p:nvSpPr>
          <p:cNvPr id="60" name="Shape 60"/>
          <p:cNvSpPr txBox="1"/>
          <p:nvPr>
            <p:ph idx="1" type="subTitle"/>
          </p:nvPr>
        </p:nvSpPr>
        <p:spPr>
          <a:xfrm>
            <a:off x="311700" y="3117350"/>
            <a:ext cx="8520599" cy="792600"/>
          </a:xfrm>
          <a:prstGeom prst="rect">
            <a:avLst/>
          </a:prstGeom>
        </p:spPr>
        <p:txBody>
          <a:bodyPr anchorCtr="0" anchor="t" bIns="91425" lIns="91425" rIns="91425" tIns="91425">
            <a:noAutofit/>
          </a:bodyPr>
          <a:lstStyle/>
          <a:p>
            <a:pPr lvl="0" rtl="0">
              <a:spcBef>
                <a:spcPts val="0"/>
              </a:spcBef>
              <a:buNone/>
            </a:pPr>
            <a:r>
              <a:rPr lang="en" sz="4800">
                <a:latin typeface="Amatic SC"/>
                <a:ea typeface="Amatic SC"/>
                <a:cs typeface="Amatic SC"/>
                <a:sym typeface="Amatic SC"/>
              </a:rPr>
              <a:t>By: Alexus Caballero</a:t>
            </a:r>
          </a:p>
          <a:p>
            <a:pPr lvl="0" rtl="0">
              <a:spcBef>
                <a:spcPts val="0"/>
              </a:spcBef>
              <a:buNone/>
            </a:pPr>
            <a:r>
              <a:rPr lang="en" sz="4800">
                <a:latin typeface="Amatic SC"/>
                <a:ea typeface="Amatic SC"/>
                <a:cs typeface="Amatic SC"/>
                <a:sym typeface="Amatic SC"/>
              </a:rPr>
              <a:t>Kristine Jose</a:t>
            </a:r>
          </a:p>
          <a:p>
            <a:pPr lvl="0">
              <a:spcBef>
                <a:spcPts val="0"/>
              </a:spcBef>
              <a:buNone/>
            </a:pPr>
            <a:r>
              <a:t/>
            </a:r>
            <a:endParaRP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pic>
        <p:nvPicPr>
          <p:cNvPr id="65" name="Shape 65"/>
          <p:cNvPicPr preferRelativeResize="0"/>
          <p:nvPr/>
        </p:nvPicPr>
        <p:blipFill>
          <a:blip r:embed="rId3">
            <a:alphaModFix/>
          </a:blip>
          <a:stretch>
            <a:fillRect/>
          </a:stretch>
        </p:blipFill>
        <p:spPr>
          <a:xfrm>
            <a:off x="3923425" y="1271962"/>
            <a:ext cx="5220574" cy="3772925"/>
          </a:xfrm>
          <a:prstGeom prst="rect">
            <a:avLst/>
          </a:prstGeom>
          <a:noFill/>
          <a:ln>
            <a:noFill/>
          </a:ln>
        </p:spPr>
      </p:pic>
      <p:sp>
        <p:nvSpPr>
          <p:cNvPr id="66" name="Shape 66"/>
          <p:cNvSpPr txBox="1"/>
          <p:nvPr/>
        </p:nvSpPr>
        <p:spPr>
          <a:xfrm>
            <a:off x="222525" y="1021625"/>
            <a:ext cx="3307499" cy="3436499"/>
          </a:xfrm>
          <a:prstGeom prst="rect">
            <a:avLst/>
          </a:prstGeom>
          <a:noFill/>
          <a:ln>
            <a:noFill/>
          </a:ln>
        </p:spPr>
        <p:txBody>
          <a:bodyPr anchorCtr="0" anchor="t" bIns="91425" lIns="91425" rIns="91425" tIns="91425">
            <a:noAutofit/>
          </a:bodyPr>
          <a:lstStyle/>
          <a:p>
            <a:pPr lvl="0" rtl="0">
              <a:spcBef>
                <a:spcPts val="0"/>
              </a:spcBef>
              <a:buNone/>
            </a:pPr>
            <a:r>
              <a:rPr lang="en" sz="1200"/>
              <a:t>Note that this is not the actual bath salt for the bath, it is a drug. They have the same name for it because it looks very similar.</a:t>
            </a:r>
          </a:p>
          <a:p>
            <a:pPr lvl="0" rtl="0">
              <a:spcBef>
                <a:spcPts val="0"/>
              </a:spcBef>
              <a:buNone/>
            </a:pPr>
            <a:r>
              <a:t/>
            </a:r>
            <a:endParaRPr sz="1800"/>
          </a:p>
          <a:p>
            <a:pPr lvl="0" rtl="0">
              <a:spcBef>
                <a:spcPts val="0"/>
              </a:spcBef>
              <a:buNone/>
            </a:pPr>
            <a:r>
              <a:rPr lang="en" sz="1800"/>
              <a:t>How it’s used:</a:t>
            </a:r>
          </a:p>
          <a:p>
            <a:pPr lvl="0" rtl="0">
              <a:lnSpc>
                <a:spcPct val="150000"/>
              </a:lnSpc>
              <a:spcBef>
                <a:spcPts val="0"/>
              </a:spcBef>
              <a:buNone/>
            </a:pPr>
            <a:r>
              <a:t/>
            </a:r>
            <a:endParaRPr>
              <a:solidFill>
                <a:srgbClr val="444444"/>
              </a:solidFill>
              <a:highlight>
                <a:srgbClr val="FFFFFF"/>
              </a:highlight>
              <a:latin typeface="Verdana"/>
              <a:ea typeface="Verdana"/>
              <a:cs typeface="Verdana"/>
              <a:sym typeface="Verdana"/>
            </a:endParaRPr>
          </a:p>
          <a:p>
            <a:pPr indent="-228600" lvl="0" marL="457200" rtl="0">
              <a:lnSpc>
                <a:spcPct val="150000"/>
              </a:lnSpc>
              <a:spcBef>
                <a:spcPts val="0"/>
              </a:spcBef>
              <a:buClr>
                <a:srgbClr val="444444"/>
              </a:buClr>
              <a:buFont typeface="Verdana"/>
              <a:buChar char="●"/>
            </a:pPr>
            <a:r>
              <a:rPr lang="en">
                <a:solidFill>
                  <a:srgbClr val="444444"/>
                </a:solidFill>
                <a:highlight>
                  <a:srgbClr val="FFFFFF"/>
                </a:highlight>
                <a:latin typeface="Verdana"/>
                <a:ea typeface="Verdana"/>
                <a:cs typeface="Verdana"/>
                <a:sym typeface="Verdana"/>
              </a:rPr>
              <a:t>Swallow</a:t>
            </a:r>
          </a:p>
          <a:p>
            <a:pPr indent="-228600" lvl="0" marL="457200" rtl="0">
              <a:lnSpc>
                <a:spcPct val="150000"/>
              </a:lnSpc>
              <a:spcBef>
                <a:spcPts val="0"/>
              </a:spcBef>
              <a:buClr>
                <a:srgbClr val="444444"/>
              </a:buClr>
              <a:buFont typeface="Verdana"/>
              <a:buChar char="●"/>
            </a:pPr>
            <a:r>
              <a:rPr lang="en">
                <a:solidFill>
                  <a:srgbClr val="444444"/>
                </a:solidFill>
                <a:highlight>
                  <a:srgbClr val="FFFFFF"/>
                </a:highlight>
                <a:latin typeface="Verdana"/>
                <a:ea typeface="Verdana"/>
                <a:cs typeface="Verdana"/>
                <a:sym typeface="Verdana"/>
              </a:rPr>
              <a:t>Snort</a:t>
            </a:r>
          </a:p>
          <a:p>
            <a:pPr indent="-228600" lvl="0" marL="457200" rtl="0">
              <a:lnSpc>
                <a:spcPct val="150000"/>
              </a:lnSpc>
              <a:spcBef>
                <a:spcPts val="0"/>
              </a:spcBef>
              <a:buClr>
                <a:srgbClr val="444444"/>
              </a:buClr>
              <a:buFont typeface="Verdana"/>
              <a:buChar char="●"/>
            </a:pPr>
            <a:r>
              <a:rPr lang="en">
                <a:solidFill>
                  <a:srgbClr val="444444"/>
                </a:solidFill>
                <a:highlight>
                  <a:srgbClr val="FFFFFF"/>
                </a:highlight>
                <a:latin typeface="Verdana"/>
                <a:ea typeface="Verdana"/>
                <a:cs typeface="Verdana"/>
                <a:sym typeface="Verdana"/>
              </a:rPr>
              <a:t>Smoke</a:t>
            </a:r>
          </a:p>
          <a:p>
            <a:pPr indent="-228600" lvl="0" marL="457200" rtl="0">
              <a:lnSpc>
                <a:spcPct val="150000"/>
              </a:lnSpc>
              <a:spcBef>
                <a:spcPts val="0"/>
              </a:spcBef>
              <a:buClr>
                <a:srgbClr val="444444"/>
              </a:buClr>
              <a:buFont typeface="Verdana"/>
              <a:buChar char="●"/>
            </a:pPr>
            <a:r>
              <a:rPr lang="en">
                <a:solidFill>
                  <a:srgbClr val="444444"/>
                </a:solidFill>
                <a:highlight>
                  <a:srgbClr val="FFFFFF"/>
                </a:highlight>
                <a:latin typeface="Verdana"/>
                <a:ea typeface="Verdana"/>
                <a:cs typeface="Verdana"/>
                <a:sym typeface="Verdana"/>
              </a:rPr>
              <a:t>Inject synthetic cathinones.</a:t>
            </a:r>
          </a:p>
          <a:p>
            <a:pPr lvl="0">
              <a:lnSpc>
                <a:spcPct val="150000"/>
              </a:lnSpc>
              <a:spcBef>
                <a:spcPts val="0"/>
              </a:spcBef>
              <a:buNone/>
            </a:pPr>
            <a:r>
              <a:t/>
            </a:r>
            <a:endParaRPr sz="1800"/>
          </a:p>
        </p:txBody>
      </p:sp>
      <p:sp>
        <p:nvSpPr>
          <p:cNvPr id="67" name="Shape 67"/>
          <p:cNvSpPr txBox="1"/>
          <p:nvPr/>
        </p:nvSpPr>
        <p:spPr>
          <a:xfrm>
            <a:off x="526050" y="91275"/>
            <a:ext cx="7484999" cy="505799"/>
          </a:xfrm>
          <a:prstGeom prst="rect">
            <a:avLst/>
          </a:prstGeom>
          <a:noFill/>
          <a:ln>
            <a:noFill/>
          </a:ln>
        </p:spPr>
        <p:txBody>
          <a:bodyPr anchorCtr="0" anchor="t" bIns="91425" lIns="91425" rIns="91425" tIns="91425">
            <a:noAutofit/>
          </a:bodyPr>
          <a:lstStyle/>
          <a:p>
            <a:pPr lvl="0">
              <a:spcBef>
                <a:spcPts val="0"/>
              </a:spcBef>
              <a:buNone/>
            </a:pPr>
            <a:r>
              <a:rPr lang="en" sz="3000">
                <a:latin typeface="Amatic SC"/>
                <a:ea typeface="Amatic SC"/>
                <a:cs typeface="Amatic SC"/>
                <a:sym typeface="Amatic SC"/>
              </a:rPr>
              <a:t>Bath Salts (Also know as The Zombie Drug)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599" cy="613200"/>
          </a:xfrm>
          <a:prstGeom prst="rect">
            <a:avLst/>
          </a:prstGeom>
        </p:spPr>
        <p:txBody>
          <a:bodyPr anchorCtr="0" anchor="t" bIns="91425" lIns="91425" rIns="91425" tIns="91425">
            <a:noAutofit/>
          </a:bodyPr>
          <a:lstStyle/>
          <a:p>
            <a:pPr lvl="0">
              <a:spcBef>
                <a:spcPts val="0"/>
              </a:spcBef>
              <a:buNone/>
            </a:pPr>
            <a:r>
              <a:rPr lang="en">
                <a:latin typeface="Amatic SC"/>
                <a:ea typeface="Amatic SC"/>
                <a:cs typeface="Amatic SC"/>
                <a:sym typeface="Amatic SC"/>
              </a:rPr>
              <a:t> Short-Term Effects</a:t>
            </a:r>
          </a:p>
        </p:txBody>
      </p:sp>
      <p:sp>
        <p:nvSpPr>
          <p:cNvPr id="73" name="Shape 73"/>
          <p:cNvSpPr txBox="1"/>
          <p:nvPr>
            <p:ph idx="1" type="body"/>
          </p:nvPr>
        </p:nvSpPr>
        <p:spPr>
          <a:xfrm>
            <a:off x="311700" y="1171600"/>
            <a:ext cx="8520599" cy="3397200"/>
          </a:xfrm>
          <a:prstGeom prst="rect">
            <a:avLst/>
          </a:prstGeom>
        </p:spPr>
        <p:txBody>
          <a:bodyPr anchorCtr="0" anchor="t" bIns="91425" lIns="91425" rIns="91425" tIns="91425">
            <a:noAutofit/>
          </a:bodyPr>
          <a:lstStyle/>
          <a:p>
            <a:pPr indent="-228600" lvl="0" marL="4572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Violent Behavior</a:t>
            </a:r>
          </a:p>
          <a:p>
            <a:pPr indent="-228600" lvl="0" marL="4572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Depression</a:t>
            </a:r>
          </a:p>
          <a:p>
            <a:pPr indent="-228600" lvl="0" marL="4572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Psychosis</a:t>
            </a:r>
          </a:p>
          <a:p>
            <a:pPr indent="-228600" lvl="0" marL="4572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Hallucinations and delusions</a:t>
            </a:r>
          </a:p>
          <a:p>
            <a:pPr indent="-228600" lvl="0" marL="4572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Headaches </a:t>
            </a:r>
          </a:p>
          <a:p>
            <a:pPr indent="-228600" lvl="0" marL="4572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Seizures</a:t>
            </a:r>
          </a:p>
          <a:p>
            <a:pPr indent="-228600" lvl="0" marL="4572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Muscular cramping or tension</a:t>
            </a:r>
          </a:p>
          <a:p>
            <a:pPr indent="-228600" lvl="0" marL="4572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Suicidal thoughts</a:t>
            </a:r>
          </a:p>
          <a:p>
            <a:pPr indent="-228600" lvl="0" marL="457200" rtl="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Insomnia</a:t>
            </a:r>
          </a:p>
          <a:p>
            <a:pPr indent="-228600" lvl="0" marL="457200">
              <a:spcBef>
                <a:spcPts val="0"/>
              </a:spcBef>
              <a:buClr>
                <a:srgbClr val="000000"/>
              </a:buClr>
              <a:buFont typeface="Times New Roman"/>
            </a:pPr>
            <a:r>
              <a:rPr lang="en">
                <a:solidFill>
                  <a:srgbClr val="000000"/>
                </a:solidFill>
                <a:latin typeface="Times New Roman"/>
                <a:ea typeface="Times New Roman"/>
                <a:cs typeface="Times New Roman"/>
                <a:sym typeface="Times New Roman"/>
              </a:rPr>
              <a:t>Self-Harm</a:t>
            </a:r>
          </a:p>
        </p:txBody>
      </p:sp>
      <p:pic>
        <p:nvPicPr>
          <p:cNvPr id="74" name="Shape 74"/>
          <p:cNvPicPr preferRelativeResize="0"/>
          <p:nvPr/>
        </p:nvPicPr>
        <p:blipFill>
          <a:blip r:embed="rId3">
            <a:alphaModFix/>
          </a:blip>
          <a:stretch>
            <a:fillRect/>
          </a:stretch>
        </p:blipFill>
        <p:spPr>
          <a:xfrm>
            <a:off x="4041913" y="857250"/>
            <a:ext cx="4572000" cy="34290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599" cy="613200"/>
          </a:xfrm>
          <a:prstGeom prst="rect">
            <a:avLst/>
          </a:prstGeom>
        </p:spPr>
        <p:txBody>
          <a:bodyPr anchorCtr="0" anchor="t" bIns="91425" lIns="91425" rIns="91425" tIns="91425">
            <a:noAutofit/>
          </a:bodyPr>
          <a:lstStyle/>
          <a:p>
            <a:pPr lvl="0">
              <a:spcBef>
                <a:spcPts val="0"/>
              </a:spcBef>
              <a:buNone/>
            </a:pPr>
            <a:r>
              <a:rPr lang="en">
                <a:latin typeface="Amatic SC"/>
                <a:ea typeface="Amatic SC"/>
                <a:cs typeface="Amatic SC"/>
                <a:sym typeface="Amatic SC"/>
              </a:rPr>
              <a:t>Long-Term Effects</a:t>
            </a:r>
          </a:p>
        </p:txBody>
      </p:sp>
      <p:sp>
        <p:nvSpPr>
          <p:cNvPr id="80" name="Shape 80"/>
          <p:cNvSpPr txBox="1"/>
          <p:nvPr>
            <p:ph idx="1" type="body"/>
          </p:nvPr>
        </p:nvSpPr>
        <p:spPr>
          <a:xfrm>
            <a:off x="311700" y="1171600"/>
            <a:ext cx="8520599" cy="3397200"/>
          </a:xfrm>
          <a:prstGeom prst="rect">
            <a:avLst/>
          </a:prstGeom>
        </p:spPr>
        <p:txBody>
          <a:bodyPr anchorCtr="0" anchor="t" bIns="91425" lIns="91425" rIns="91425" tIns="91425">
            <a:noAutofit/>
          </a:bodyPr>
          <a:lstStyle/>
          <a:p>
            <a:pPr indent="-342900" lvl="0" marL="457200" rtl="0">
              <a:lnSpc>
                <a:spcPct val="150000"/>
              </a:lnSpc>
              <a:spcBef>
                <a:spcPts val="0"/>
              </a:spcBef>
              <a:spcAft>
                <a:spcPts val="0"/>
              </a:spcAft>
              <a:buClr>
                <a:srgbClr val="333333"/>
              </a:buClr>
              <a:buSzPct val="100000"/>
              <a:buFont typeface="Times New Roman"/>
            </a:pPr>
            <a:r>
              <a:rPr lang="en">
                <a:solidFill>
                  <a:srgbClr val="333333"/>
                </a:solidFill>
                <a:highlight>
                  <a:srgbClr val="FFFFFF"/>
                </a:highlight>
                <a:latin typeface="Times New Roman"/>
                <a:ea typeface="Times New Roman"/>
                <a:cs typeface="Times New Roman"/>
                <a:sym typeface="Times New Roman"/>
              </a:rPr>
              <a:t>Increased blood pressure and heart rate</a:t>
            </a:r>
          </a:p>
          <a:p>
            <a:pPr indent="-342900" lvl="0" marL="457200" rtl="0">
              <a:lnSpc>
                <a:spcPct val="150000"/>
              </a:lnSpc>
              <a:spcBef>
                <a:spcPts val="0"/>
              </a:spcBef>
              <a:spcAft>
                <a:spcPts val="0"/>
              </a:spcAft>
              <a:buClr>
                <a:srgbClr val="333333"/>
              </a:buClr>
              <a:buSzPct val="100000"/>
              <a:buFont typeface="Times New Roman"/>
            </a:pPr>
            <a:r>
              <a:rPr lang="en">
                <a:solidFill>
                  <a:srgbClr val="333333"/>
                </a:solidFill>
                <a:highlight>
                  <a:srgbClr val="FFFFFF"/>
                </a:highlight>
                <a:latin typeface="Times New Roman"/>
                <a:ea typeface="Times New Roman"/>
                <a:cs typeface="Times New Roman"/>
                <a:sym typeface="Times New Roman"/>
              </a:rPr>
              <a:t>Kidney damage and failure</a:t>
            </a:r>
          </a:p>
          <a:p>
            <a:pPr indent="-342900" lvl="0" marL="457200" rtl="0">
              <a:lnSpc>
                <a:spcPct val="150000"/>
              </a:lnSpc>
              <a:spcBef>
                <a:spcPts val="0"/>
              </a:spcBef>
              <a:spcAft>
                <a:spcPts val="0"/>
              </a:spcAft>
              <a:buClr>
                <a:srgbClr val="333333"/>
              </a:buClr>
              <a:buSzPct val="100000"/>
              <a:buFont typeface="Times New Roman"/>
            </a:pPr>
            <a:r>
              <a:rPr lang="en">
                <a:solidFill>
                  <a:srgbClr val="333333"/>
                </a:solidFill>
                <a:highlight>
                  <a:srgbClr val="FFFFFF"/>
                </a:highlight>
                <a:latin typeface="Times New Roman"/>
                <a:ea typeface="Times New Roman"/>
                <a:cs typeface="Times New Roman"/>
                <a:sym typeface="Times New Roman"/>
              </a:rPr>
              <a:t>Liver damage</a:t>
            </a:r>
          </a:p>
          <a:p>
            <a:pPr indent="-342900" lvl="0" marL="457200" rtl="0">
              <a:lnSpc>
                <a:spcPct val="150000"/>
              </a:lnSpc>
              <a:spcBef>
                <a:spcPts val="0"/>
              </a:spcBef>
              <a:spcAft>
                <a:spcPts val="0"/>
              </a:spcAft>
              <a:buClr>
                <a:srgbClr val="333333"/>
              </a:buClr>
              <a:buSzPct val="100000"/>
              <a:buFont typeface="Times New Roman"/>
            </a:pPr>
            <a:r>
              <a:rPr lang="en">
                <a:solidFill>
                  <a:srgbClr val="333333"/>
                </a:solidFill>
                <a:highlight>
                  <a:srgbClr val="FFFFFF"/>
                </a:highlight>
                <a:latin typeface="Times New Roman"/>
                <a:ea typeface="Times New Roman"/>
                <a:cs typeface="Times New Roman"/>
                <a:sym typeface="Times New Roman"/>
              </a:rPr>
              <a:t>Breakdown of skeletal muscle tissue</a:t>
            </a:r>
          </a:p>
          <a:p>
            <a:pPr indent="-342900" lvl="0" marL="457200" rtl="0">
              <a:lnSpc>
                <a:spcPct val="150000"/>
              </a:lnSpc>
              <a:spcBef>
                <a:spcPts val="0"/>
              </a:spcBef>
              <a:spcAft>
                <a:spcPts val="0"/>
              </a:spcAft>
              <a:buClr>
                <a:srgbClr val="333333"/>
              </a:buClr>
              <a:buSzPct val="100000"/>
              <a:buFont typeface="Times New Roman"/>
            </a:pPr>
            <a:r>
              <a:rPr lang="en">
                <a:solidFill>
                  <a:srgbClr val="333333"/>
                </a:solidFill>
                <a:highlight>
                  <a:srgbClr val="FFFFFF"/>
                </a:highlight>
                <a:latin typeface="Times New Roman"/>
                <a:ea typeface="Times New Roman"/>
                <a:cs typeface="Times New Roman"/>
                <a:sym typeface="Times New Roman"/>
              </a:rPr>
              <a:t>(muscles that bring about the movement of the bones of the skeleton)</a:t>
            </a:r>
          </a:p>
          <a:p>
            <a:pPr indent="-342900" lvl="0" marL="457200" rtl="0">
              <a:lnSpc>
                <a:spcPct val="150000"/>
              </a:lnSpc>
              <a:spcBef>
                <a:spcPts val="0"/>
              </a:spcBef>
              <a:spcAft>
                <a:spcPts val="0"/>
              </a:spcAft>
              <a:buClr>
                <a:srgbClr val="333333"/>
              </a:buClr>
              <a:buSzPct val="100000"/>
              <a:buFont typeface="Times New Roman"/>
            </a:pPr>
            <a:r>
              <a:rPr lang="en">
                <a:solidFill>
                  <a:srgbClr val="333333"/>
                </a:solidFill>
                <a:highlight>
                  <a:srgbClr val="FFFFFF"/>
                </a:highlight>
                <a:latin typeface="Times New Roman"/>
                <a:ea typeface="Times New Roman"/>
                <a:cs typeface="Times New Roman"/>
                <a:sym typeface="Times New Roman"/>
              </a:rPr>
              <a:t>Brain swelling and brain death</a:t>
            </a:r>
          </a:p>
          <a:p>
            <a:pPr indent="-342900" lvl="0" marL="457200" rtl="0">
              <a:lnSpc>
                <a:spcPct val="150000"/>
              </a:lnSpc>
              <a:spcBef>
                <a:spcPts val="0"/>
              </a:spcBef>
              <a:spcAft>
                <a:spcPts val="0"/>
              </a:spcAft>
              <a:buClr>
                <a:srgbClr val="333333"/>
              </a:buClr>
              <a:buSzPct val="100000"/>
              <a:buFont typeface="Times New Roman"/>
            </a:pPr>
            <a:r>
              <a:rPr lang="en">
                <a:solidFill>
                  <a:srgbClr val="333333"/>
                </a:solidFill>
                <a:highlight>
                  <a:srgbClr val="FFFFFF"/>
                </a:highlight>
                <a:latin typeface="Times New Roman"/>
                <a:ea typeface="Times New Roman"/>
                <a:cs typeface="Times New Roman"/>
                <a:sym typeface="Times New Roman"/>
              </a:rPr>
              <a:t>Death</a:t>
            </a:r>
          </a:p>
          <a:p>
            <a:pPr lvl="0">
              <a:spcBef>
                <a:spcPts val="0"/>
              </a:spcBef>
              <a:buNone/>
            </a:pPr>
            <a:r>
              <a:t/>
            </a:r>
            <a:endParaRPr>
              <a:latin typeface="Times New Roman"/>
              <a:ea typeface="Times New Roman"/>
              <a:cs typeface="Times New Roman"/>
              <a:sym typeface="Times New Roman"/>
            </a:endParaRPr>
          </a:p>
        </p:txBody>
      </p:sp>
      <p:pic>
        <p:nvPicPr>
          <p:cNvPr id="81" name="Shape 81"/>
          <p:cNvPicPr preferRelativeResize="0"/>
          <p:nvPr/>
        </p:nvPicPr>
        <p:blipFill>
          <a:blip r:embed="rId3">
            <a:alphaModFix/>
          </a:blip>
          <a:stretch>
            <a:fillRect/>
          </a:stretch>
        </p:blipFill>
        <p:spPr>
          <a:xfrm>
            <a:off x="5525750" y="0"/>
            <a:ext cx="3074899" cy="28745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599" cy="613200"/>
          </a:xfrm>
          <a:prstGeom prst="rect">
            <a:avLst/>
          </a:prstGeom>
        </p:spPr>
        <p:txBody>
          <a:bodyPr anchorCtr="0" anchor="t" bIns="91425" lIns="91425" rIns="91425" tIns="91425">
            <a:noAutofit/>
          </a:bodyPr>
          <a:lstStyle/>
          <a:p>
            <a:pPr lvl="0">
              <a:spcBef>
                <a:spcPts val="0"/>
              </a:spcBef>
              <a:buNone/>
            </a:pPr>
            <a:r>
              <a:rPr lang="en">
                <a:solidFill>
                  <a:srgbClr val="333333"/>
                </a:solidFill>
                <a:highlight>
                  <a:srgbClr val="FFFFFF"/>
                </a:highlight>
                <a:latin typeface="Amatic SC"/>
                <a:ea typeface="Amatic SC"/>
                <a:cs typeface="Amatic SC"/>
                <a:sym typeface="Amatic SC"/>
              </a:rPr>
              <a:t>Classified as stimulants</a:t>
            </a:r>
          </a:p>
        </p:txBody>
      </p:sp>
      <p:sp>
        <p:nvSpPr>
          <p:cNvPr id="87" name="Shape 87"/>
          <p:cNvSpPr txBox="1"/>
          <p:nvPr>
            <p:ph idx="1" type="body"/>
          </p:nvPr>
        </p:nvSpPr>
        <p:spPr>
          <a:xfrm>
            <a:off x="311700" y="1171600"/>
            <a:ext cx="8520599" cy="3397200"/>
          </a:xfrm>
          <a:prstGeom prst="rect">
            <a:avLst/>
          </a:prstGeom>
        </p:spPr>
        <p:txBody>
          <a:bodyPr anchorCtr="0" anchor="t" bIns="91425" lIns="91425" rIns="91425" tIns="91425">
            <a:noAutofit/>
          </a:bodyPr>
          <a:lstStyle/>
          <a:p>
            <a:pPr indent="-228600" lvl="0" marL="457200" rtl="0">
              <a:spcBef>
                <a:spcPts val="0"/>
              </a:spcBef>
              <a:buFont typeface="Arial"/>
            </a:pPr>
            <a:r>
              <a:rPr lang="en">
                <a:solidFill>
                  <a:srgbClr val="333333"/>
                </a:solidFill>
                <a:highlight>
                  <a:srgbClr val="FFFFFF"/>
                </a:highlight>
                <a:latin typeface="Arial"/>
                <a:ea typeface="Arial"/>
                <a:cs typeface="Arial"/>
                <a:sym typeface="Arial"/>
              </a:rPr>
              <a:t>creates aggression and hallucinations</a:t>
            </a:r>
          </a:p>
          <a:p>
            <a:pPr indent="-228600" lvl="0" marL="457200" rtl="0">
              <a:spcBef>
                <a:spcPts val="0"/>
              </a:spcBef>
              <a:buClr>
                <a:srgbClr val="333333"/>
              </a:buClr>
              <a:buFont typeface="Arial"/>
            </a:pPr>
            <a:r>
              <a:rPr lang="en">
                <a:solidFill>
                  <a:srgbClr val="333333"/>
                </a:solidFill>
                <a:highlight>
                  <a:srgbClr val="FFFFFF"/>
                </a:highlight>
                <a:latin typeface="Arial"/>
                <a:ea typeface="Arial"/>
                <a:cs typeface="Arial"/>
                <a:sym typeface="Arial"/>
              </a:rPr>
              <a:t>The presumption is that the common drugs to be included are mephedrone, methylone and methylenedioxypyrovalerone (MDPV).</a:t>
            </a:r>
          </a:p>
        </p:txBody>
      </p:sp>
      <p:pic>
        <p:nvPicPr>
          <p:cNvPr id="88" name="Shape 88"/>
          <p:cNvPicPr preferRelativeResize="0"/>
          <p:nvPr/>
        </p:nvPicPr>
        <p:blipFill>
          <a:blip r:embed="rId3">
            <a:alphaModFix/>
          </a:blip>
          <a:stretch>
            <a:fillRect/>
          </a:stretch>
        </p:blipFill>
        <p:spPr>
          <a:xfrm>
            <a:off x="2643788" y="2279367"/>
            <a:ext cx="4573449" cy="257257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599" cy="613200"/>
          </a:xfrm>
          <a:prstGeom prst="rect">
            <a:avLst/>
          </a:prstGeom>
        </p:spPr>
        <p:txBody>
          <a:bodyPr anchorCtr="0" anchor="t" bIns="91425" lIns="91425" rIns="91425" tIns="91425">
            <a:noAutofit/>
          </a:bodyPr>
          <a:lstStyle/>
          <a:p>
            <a:pPr lvl="0">
              <a:spcBef>
                <a:spcPts val="0"/>
              </a:spcBef>
              <a:buNone/>
            </a:pPr>
            <a:r>
              <a:rPr lang="en">
                <a:latin typeface="Amatic SC"/>
                <a:ea typeface="Amatic SC"/>
                <a:cs typeface="Amatic SC"/>
                <a:sym typeface="Amatic SC"/>
              </a:rPr>
              <a:t>How it affects the body</a:t>
            </a:r>
          </a:p>
        </p:txBody>
      </p:sp>
      <p:sp>
        <p:nvSpPr>
          <p:cNvPr id="94" name="Shape 94"/>
          <p:cNvSpPr txBox="1"/>
          <p:nvPr>
            <p:ph idx="1" type="body"/>
          </p:nvPr>
        </p:nvSpPr>
        <p:spPr>
          <a:xfrm>
            <a:off x="311700" y="1171600"/>
            <a:ext cx="8520599" cy="3397200"/>
          </a:xfrm>
          <a:prstGeom prst="rect">
            <a:avLst/>
          </a:prstGeom>
        </p:spPr>
        <p:txBody>
          <a:bodyPr anchorCtr="0" anchor="t" bIns="91425" lIns="91425" rIns="91425" tIns="91425">
            <a:noAutofit/>
          </a:bodyPr>
          <a:lstStyle/>
          <a:p>
            <a:pPr lvl="0" rtl="0">
              <a:spcBef>
                <a:spcPts val="0"/>
              </a:spcBef>
              <a:buNone/>
            </a:pPr>
            <a:r>
              <a:rPr lang="en">
                <a:solidFill>
                  <a:srgbClr val="444444"/>
                </a:solidFill>
                <a:highlight>
                  <a:srgbClr val="FFFFFF"/>
                </a:highlight>
                <a:latin typeface="Arial"/>
                <a:ea typeface="Arial"/>
                <a:cs typeface="Arial"/>
                <a:sym typeface="Arial"/>
              </a:rPr>
              <a:t>It is still unknown how it affects the body but researchers know that Synthetic cathinones are chemically similar to amphetamines, cocaine, and MDMA. </a:t>
            </a:r>
          </a:p>
          <a:p>
            <a:pPr lvl="0">
              <a:spcBef>
                <a:spcPts val="0"/>
              </a:spcBef>
              <a:buNone/>
            </a:pPr>
            <a:r>
              <a:rPr lang="en">
                <a:solidFill>
                  <a:srgbClr val="444444"/>
                </a:solidFill>
                <a:highlight>
                  <a:srgbClr val="FFFFFF"/>
                </a:highlight>
                <a:latin typeface="Arial"/>
                <a:ea typeface="Arial"/>
                <a:cs typeface="Arial"/>
                <a:sym typeface="Arial"/>
              </a:rPr>
              <a:t>These drugs can cause a range of effects including lowered inhibition, anxiety, and depression. </a:t>
            </a:r>
          </a:p>
        </p:txBody>
      </p:sp>
      <p:pic>
        <p:nvPicPr>
          <p:cNvPr id="95" name="Shape 95"/>
          <p:cNvPicPr preferRelativeResize="0"/>
          <p:nvPr/>
        </p:nvPicPr>
        <p:blipFill>
          <a:blip r:embed="rId3">
            <a:alphaModFix/>
          </a:blip>
          <a:stretch>
            <a:fillRect/>
          </a:stretch>
        </p:blipFill>
        <p:spPr>
          <a:xfrm>
            <a:off x="3100250" y="2461675"/>
            <a:ext cx="3802549" cy="23857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52475"/>
            <a:ext cx="3316799" cy="657299"/>
          </a:xfrm>
          <a:prstGeom prst="rect">
            <a:avLst/>
          </a:prstGeom>
        </p:spPr>
        <p:txBody>
          <a:bodyPr anchorCtr="0" anchor="b" bIns="91425" lIns="91425" rIns="91425" tIns="91425">
            <a:noAutofit/>
          </a:bodyPr>
          <a:lstStyle/>
          <a:p>
            <a:pPr lvl="0" rtl="0">
              <a:spcBef>
                <a:spcPts val="0"/>
              </a:spcBef>
              <a:buClr>
                <a:schemeClr val="dk1"/>
              </a:buClr>
              <a:buSzPct val="45833"/>
              <a:buFont typeface="Arial"/>
              <a:buNone/>
            </a:pPr>
            <a:r>
              <a:rPr lang="en"/>
              <a:t>Miami “Zombie” Case</a:t>
            </a:r>
          </a:p>
          <a:p>
            <a:pPr lvl="0">
              <a:spcBef>
                <a:spcPts val="0"/>
              </a:spcBef>
              <a:buNone/>
            </a:pPr>
            <a:r>
              <a:t/>
            </a:r>
            <a:endParaRPr/>
          </a:p>
        </p:txBody>
      </p:sp>
      <p:sp>
        <p:nvSpPr>
          <p:cNvPr id="101" name="Shape 101"/>
          <p:cNvSpPr txBox="1"/>
          <p:nvPr>
            <p:ph idx="1" type="body"/>
          </p:nvPr>
        </p:nvSpPr>
        <p:spPr>
          <a:xfrm>
            <a:off x="311700" y="922100"/>
            <a:ext cx="3698400" cy="3595800"/>
          </a:xfrm>
          <a:prstGeom prst="rect">
            <a:avLst/>
          </a:prstGeom>
        </p:spPr>
        <p:txBody>
          <a:bodyPr anchorCtr="0" anchor="t" bIns="91425" lIns="91425" rIns="91425" tIns="91425">
            <a:noAutofit/>
          </a:bodyPr>
          <a:lstStyle/>
          <a:p>
            <a:pPr lvl="0">
              <a:spcBef>
                <a:spcPts val="0"/>
              </a:spcBef>
              <a:buNone/>
            </a:pPr>
            <a:r>
              <a:rPr lang="en" sz="1300">
                <a:highlight>
                  <a:srgbClr val="FFFFFF"/>
                </a:highlight>
                <a:latin typeface="Arial"/>
                <a:ea typeface="Arial"/>
                <a:cs typeface="Arial"/>
                <a:sym typeface="Arial"/>
              </a:rPr>
              <a:t>Rudy Eugene,the cannibal who ate the face off of a homeless man he attacked MacArthur Causeway (poppo).Poppo, who was taken to Ryder Trauma Center, survived the attack but has no memory of it. Eugene was naked and under the influence of “bath salts” when he was caught chewing off the victims flesh. The attacker was approached by an officer who told him to stop but instead he growled like a wild animal and kept on eating the man’s face. The drug caused him to become very violent and to take off his clothes. 75% to 80% of the victims face was missing.</a:t>
            </a:r>
          </a:p>
        </p:txBody>
      </p:sp>
      <p:pic>
        <p:nvPicPr>
          <p:cNvPr id="102" name="Shape 102"/>
          <p:cNvPicPr preferRelativeResize="0"/>
          <p:nvPr/>
        </p:nvPicPr>
        <p:blipFill>
          <a:blip r:embed="rId3">
            <a:alphaModFix/>
          </a:blip>
          <a:stretch>
            <a:fillRect/>
          </a:stretch>
        </p:blipFill>
        <p:spPr>
          <a:xfrm>
            <a:off x="4105400" y="1557400"/>
            <a:ext cx="4321324" cy="27733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555600"/>
            <a:ext cx="8349899" cy="706200"/>
          </a:xfrm>
          <a:prstGeom prst="rect">
            <a:avLst/>
          </a:prstGeom>
        </p:spPr>
        <p:txBody>
          <a:bodyPr anchorCtr="0" anchor="b" bIns="91425" lIns="91425" rIns="91425" tIns="91425">
            <a:noAutofit/>
          </a:bodyPr>
          <a:lstStyle/>
          <a:p>
            <a:pPr lvl="0">
              <a:spcBef>
                <a:spcPts val="0"/>
              </a:spcBef>
              <a:buNone/>
            </a:pPr>
            <a:r>
              <a:rPr lang="en">
                <a:latin typeface="Amatic SC"/>
                <a:ea typeface="Amatic SC"/>
                <a:cs typeface="Amatic SC"/>
                <a:sym typeface="Amatic SC"/>
              </a:rPr>
              <a:t>Penalties for Having this drug in your possession</a:t>
            </a:r>
          </a:p>
        </p:txBody>
      </p:sp>
      <p:sp>
        <p:nvSpPr>
          <p:cNvPr id="108" name="Shape 108"/>
          <p:cNvSpPr txBox="1"/>
          <p:nvPr>
            <p:ph idx="1" type="body"/>
          </p:nvPr>
        </p:nvSpPr>
        <p:spPr>
          <a:xfrm>
            <a:off x="311700" y="1357500"/>
            <a:ext cx="8349899" cy="3101700"/>
          </a:xfrm>
          <a:prstGeom prst="rect">
            <a:avLst/>
          </a:prstGeom>
        </p:spPr>
        <p:txBody>
          <a:bodyPr anchorCtr="0" anchor="t" bIns="91425" lIns="91425" rIns="91425" tIns="91425">
            <a:noAutofit/>
          </a:bodyPr>
          <a:lstStyle/>
          <a:p>
            <a:pPr indent="-317500" lvl="0" marL="457200" rtl="0">
              <a:spcBef>
                <a:spcPts val="0"/>
              </a:spcBef>
              <a:buClr>
                <a:srgbClr val="333333"/>
              </a:buClr>
              <a:buSzPct val="100000"/>
              <a:buFont typeface="Arial"/>
            </a:pPr>
            <a:r>
              <a:rPr lang="en" sz="1400">
                <a:solidFill>
                  <a:srgbClr val="333333"/>
                </a:solidFill>
                <a:highlight>
                  <a:srgbClr val="FFFFFF"/>
                </a:highlight>
                <a:latin typeface="Arial"/>
                <a:ea typeface="Arial"/>
                <a:cs typeface="Arial"/>
                <a:sym typeface="Arial"/>
              </a:rPr>
              <a:t>The law bans the sale, production and possession of more than two dozen of the most common bath salt drugs</a:t>
            </a:r>
          </a:p>
          <a:p>
            <a:pPr lvl="0" rtl="0">
              <a:spcBef>
                <a:spcPts val="0"/>
              </a:spcBef>
              <a:buNone/>
            </a:pPr>
            <a:r>
              <a:rPr lang="en" sz="1400">
                <a:solidFill>
                  <a:srgbClr val="333333"/>
                </a:solidFill>
                <a:highlight>
                  <a:srgbClr val="FFFFFF"/>
                </a:highlight>
                <a:latin typeface="Arial"/>
                <a:ea typeface="Arial"/>
                <a:cs typeface="Arial"/>
                <a:sym typeface="Arial"/>
              </a:rPr>
              <a:t>Lawmakers cannot keep pace with bath salt producers, who constantly adjust their chemical formulations to come up with new synthetic drugs that aren't covered by new laws.</a:t>
            </a:r>
          </a:p>
          <a:p>
            <a:pPr indent="-317500" lvl="0" marL="457200" rtl="0">
              <a:spcBef>
                <a:spcPts val="0"/>
              </a:spcBef>
              <a:buClr>
                <a:srgbClr val="333333"/>
              </a:buClr>
              <a:buSzPct val="100000"/>
              <a:buFont typeface="Arial"/>
            </a:pPr>
            <a:r>
              <a:rPr lang="en" sz="1400">
                <a:solidFill>
                  <a:srgbClr val="333333"/>
                </a:solidFill>
                <a:highlight>
                  <a:srgbClr val="FFFFFF"/>
                </a:highlight>
                <a:latin typeface="Arial"/>
                <a:ea typeface="Arial"/>
                <a:cs typeface="Arial"/>
                <a:sym typeface="Arial"/>
              </a:rPr>
              <a:t>making it a misdemeanor to sell, buy or possess the synthetic drug= 6 months in jail and a $1,000 fine</a:t>
            </a:r>
          </a:p>
          <a:p>
            <a:pPr lvl="0" rtl="0">
              <a:spcBef>
                <a:spcPts val="0"/>
              </a:spcBef>
              <a:buNone/>
            </a:pPr>
            <a:r>
              <a:t/>
            </a:r>
            <a:endParaRPr sz="1400">
              <a:solidFill>
                <a:srgbClr val="333333"/>
              </a:solidFill>
              <a:highlight>
                <a:srgbClr val="FFFFFF"/>
              </a:highlight>
              <a:latin typeface="Arial"/>
              <a:ea typeface="Arial"/>
              <a:cs typeface="Arial"/>
              <a:sym typeface="Arial"/>
            </a:endParaRPr>
          </a:p>
          <a:p>
            <a:pPr lvl="0" rtl="0">
              <a:spcBef>
                <a:spcPts val="0"/>
              </a:spcBef>
              <a:buNone/>
            </a:pPr>
            <a:r>
              <a:t/>
            </a:r>
            <a:endParaRPr sz="1800">
              <a:solidFill>
                <a:srgbClr val="333333"/>
              </a:solidFill>
              <a:highlight>
                <a:srgbClr val="FFFFFF"/>
              </a:highlight>
              <a:latin typeface="Arial"/>
              <a:ea typeface="Arial"/>
              <a:cs typeface="Arial"/>
              <a:sym typeface="Arial"/>
            </a:endParaRPr>
          </a:p>
        </p:txBody>
      </p:sp>
      <p:sp>
        <p:nvSpPr>
          <p:cNvPr id="109" name="Shape 109"/>
          <p:cNvSpPr txBox="1"/>
          <p:nvPr/>
        </p:nvSpPr>
        <p:spPr>
          <a:xfrm>
            <a:off x="197650" y="1357500"/>
            <a:ext cx="8349899" cy="2485499"/>
          </a:xfrm>
          <a:prstGeom prst="rect">
            <a:avLst/>
          </a:prstGeom>
          <a:noFill/>
          <a:ln>
            <a:noFill/>
          </a:ln>
        </p:spPr>
        <p:txBody>
          <a:bodyPr anchorCtr="0" anchor="t"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599" cy="613200"/>
          </a:xfrm>
          <a:prstGeom prst="rect">
            <a:avLst/>
          </a:prstGeom>
        </p:spPr>
        <p:txBody>
          <a:bodyPr anchorCtr="0" anchor="t" bIns="91425" lIns="91425" rIns="91425" tIns="91425">
            <a:noAutofit/>
          </a:bodyPr>
          <a:lstStyle/>
          <a:p>
            <a:pPr lvl="0">
              <a:spcBef>
                <a:spcPts val="0"/>
              </a:spcBef>
              <a:buNone/>
            </a:pPr>
            <a:r>
              <a:rPr lang="en"/>
              <a:t>work cited</a:t>
            </a:r>
          </a:p>
        </p:txBody>
      </p:sp>
      <p:sp>
        <p:nvSpPr>
          <p:cNvPr id="115" name="Shape 115"/>
          <p:cNvSpPr txBox="1"/>
          <p:nvPr>
            <p:ph idx="1" type="body"/>
          </p:nvPr>
        </p:nvSpPr>
        <p:spPr>
          <a:xfrm>
            <a:off x="311700" y="1171600"/>
            <a:ext cx="8520599" cy="3397200"/>
          </a:xfrm>
          <a:prstGeom prst="rect">
            <a:avLst/>
          </a:prstGeom>
        </p:spPr>
        <p:txBody>
          <a:bodyPr anchorCtr="0" anchor="t" bIns="91425" lIns="91425" rIns="91425" tIns="91425">
            <a:noAutofit/>
          </a:bodyPr>
          <a:lstStyle/>
          <a:p>
            <a:pPr lvl="0" rtl="0">
              <a:spcBef>
                <a:spcPts val="0"/>
              </a:spcBef>
              <a:buNone/>
            </a:pPr>
            <a:r>
              <a:rPr lang="en" u="sng">
                <a:solidFill>
                  <a:schemeClr val="hlink"/>
                </a:solidFill>
                <a:hlinkClick r:id="rId3"/>
              </a:rPr>
              <a:t>http://www.drugfreeworld.org/drugfacts/synthetic/bath-salts-effects.html</a:t>
            </a:r>
          </a:p>
          <a:p>
            <a:pPr lvl="0">
              <a:spcBef>
                <a:spcPts val="0"/>
              </a:spcBef>
              <a:buNone/>
            </a:pPr>
            <a:r>
              <a:rPr lang="en" u="sng">
                <a:solidFill>
                  <a:schemeClr val="hlink"/>
                </a:solidFill>
                <a:hlinkClick r:id="rId4"/>
              </a:rPr>
              <a:t>http://news.blogs.cnn.com/2012/05/29/reports-miami-zombie-attacker-may-have-been-using-bath-salts/</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