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</p:sldIdLst>
  <p:sldSz cy="5143500" cx="9144000"/>
  <p:notesSz cx="6858000" cy="9144000"/>
  <p:embeddedFontLst>
    <p:embeddedFont>
      <p:font typeface="Syncopate"/>
      <p:regular r:id="rId15"/>
      <p:bold r:id="rId1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Syncopate-regular.fntdata"/><Relationship Id="rId14" Type="http://schemas.openxmlformats.org/officeDocument/2006/relationships/slide" Target="slides/slide10.xml"/><Relationship Id="rId16" Type="http://schemas.openxmlformats.org/officeDocument/2006/relationships/font" Target="fonts/Syncopate-bold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Shape 6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Shape 7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Shape 8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Shape 8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2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Shape 9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4" name="Shape 9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1" name="Shape 10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8" name="Shape 10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0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aicardisyndromefoundation.org/aicardi-syndrome/" TargetMode="External"/><Relationship Id="rId4" Type="http://schemas.openxmlformats.org/officeDocument/2006/relationships/hyperlink" Target="https://ghr.nlm.nih.gov/condition/aicardi-syndrome" TargetMode="External"/><Relationship Id="rId5" Type="http://schemas.openxmlformats.org/officeDocument/2006/relationships/hyperlink" Target="http://www.ninds.nih.gov/disorders/aicardi/aicardi.htm#Is_there_any_treatment" TargetMode="External"/><Relationship Id="rId6" Type="http://schemas.openxmlformats.org/officeDocument/2006/relationships/hyperlink" Target="http://www.healthline.com/health/aicardi-syndrome#Symptoms2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1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2.jp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jp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3.pn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4.pn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6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446150" y="67250"/>
            <a:ext cx="8520600" cy="7578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>
                <a:solidFill>
                  <a:srgbClr val="3D85C6"/>
                </a:solidFill>
                <a:latin typeface="Syncopate"/>
                <a:ea typeface="Syncopate"/>
                <a:cs typeface="Syncopate"/>
                <a:sym typeface="Syncopate"/>
              </a:rPr>
              <a:t>Aicardi Syndrome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225000" y="413457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6D9EEB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Crystal Kahahane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360925" y="872462"/>
            <a:ext cx="6628849" cy="3214700"/>
          </a:xfrm>
          <a:prstGeom prst="rect">
            <a:avLst/>
          </a:prstGeom>
          <a:noFill/>
          <a:ln>
            <a:noFill/>
          </a:ln>
        </p:spPr>
      </p:pic>
      <p:sp>
        <p:nvSpPr>
          <p:cNvPr id="57" name="Shape 57"/>
          <p:cNvSpPr txBox="1"/>
          <p:nvPr/>
        </p:nvSpPr>
        <p:spPr>
          <a:xfrm>
            <a:off x="536027" y="2098915"/>
            <a:ext cx="8071800" cy="941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5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  <a:latin typeface="Syncopate"/>
                <a:ea typeface="Syncopate"/>
                <a:cs typeface="Syncopate"/>
                <a:sym typeface="Syncopate"/>
              </a:rPr>
              <a:t>Bibliography</a:t>
            </a:r>
          </a:p>
        </p:txBody>
      </p:sp>
      <p:sp>
        <p:nvSpPr>
          <p:cNvPr id="117" name="Shape 11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https://aicardisyndromefoundation.org/aicardi-syndrome/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https://ghr.nlm.nih.gov/condition/aicardi-syndrome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5"/>
              </a:rPr>
              <a:t>http://www.ninds.nih.gov/disorders/aicardi/aicardi.htm#Is_there_any_treatment</a:t>
            </a:r>
          </a:p>
          <a:p>
            <a:pPr lvl="0" rtl="0"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6"/>
              </a:rPr>
              <a:t>http://www.healthline.com/health/aicardi-syndrome#Symptoms2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8" name="Shape 118"/>
          <p:cNvSpPr txBox="1"/>
          <p:nvPr/>
        </p:nvSpPr>
        <p:spPr>
          <a:xfrm>
            <a:off x="536100" y="1017740"/>
            <a:ext cx="8071800" cy="448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  <a:latin typeface="Syncopate"/>
                <a:ea typeface="Syncopate"/>
                <a:cs typeface="Syncopate"/>
                <a:sym typeface="Syncopate"/>
              </a:rPr>
              <a:t>Discovery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Who- French neurologist Dr. Jean Aicardi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What- Rare neurologic epilepsy disorder that occurs mainly in newborn females (46,XX)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When- 1965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Where- France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How- Unknown; possible cause: mosaic mutation</a:t>
            </a: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486075" y="2202400"/>
            <a:ext cx="3516075" cy="2366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Shape 6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  <a:latin typeface="Syncopate"/>
                <a:ea typeface="Syncopate"/>
                <a:cs typeface="Syncopate"/>
                <a:sym typeface="Syncopate"/>
              </a:rPr>
              <a:t>Mode of Inheritance</a:t>
            </a:r>
          </a:p>
        </p:txBody>
      </p:sp>
      <p:sp>
        <p:nvSpPr>
          <p:cNvPr id="70" name="Shape 7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- Most cases are sporadic, so it is not inherited from parent to child.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 Virtually all cases of Aicardi syndrome are female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 Classified as an X-linked dominant condition.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 Believed to have been resulted from new gene mutations.</a:t>
            </a:r>
          </a:p>
        </p:txBody>
      </p:sp>
      <p:pic>
        <p:nvPicPr>
          <p:cNvPr id="71" name="Shape 7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51050" y="1719325"/>
            <a:ext cx="2381249" cy="22972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  <a:latin typeface="Syncopate"/>
                <a:ea typeface="Syncopate"/>
                <a:cs typeface="Syncopate"/>
                <a:sym typeface="Syncopate"/>
              </a:rPr>
              <a:t>Features &amp; Diagnosis</a:t>
            </a:r>
          </a:p>
        </p:txBody>
      </p:sp>
      <p:sp>
        <p:nvSpPr>
          <p:cNvPr id="77" name="Shape 7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Three main features: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1.Partial or complete absence of the structure (corpus callosum)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2. Infantile spasms (seizure disorder)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3. Chorioretinal lacunae (yellowish spots on retina)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Diagnosis: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Clinical presentation, and brain imaging determine the diagnosis.</a:t>
            </a:r>
          </a:p>
        </p:txBody>
      </p:sp>
      <p:pic>
        <p:nvPicPr>
          <p:cNvPr id="78" name="Shape 7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935050" y="1152475"/>
            <a:ext cx="2180050" cy="26625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  <a:latin typeface="Syncopate"/>
                <a:ea typeface="Syncopate"/>
                <a:cs typeface="Syncopate"/>
                <a:sym typeface="Syncopate"/>
              </a:rPr>
              <a:t>Frequency</a:t>
            </a:r>
          </a:p>
        </p:txBody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- 1,000 cases in the U.S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- 4,000 cases worldwide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- Every 1 in 100,000 live births will be diagnosed with aicardi syndrome</a:t>
            </a:r>
          </a:p>
        </p:txBody>
      </p:sp>
      <p:pic>
        <p:nvPicPr>
          <p:cNvPr id="85" name="Shape 8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456050" y="2694924"/>
            <a:ext cx="4113299" cy="23436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Shape 9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  <a:latin typeface="Syncopate"/>
                <a:ea typeface="Syncopate"/>
                <a:cs typeface="Syncopate"/>
                <a:sym typeface="Syncopate"/>
              </a:rPr>
              <a:t>Treatments</a:t>
            </a:r>
          </a:p>
        </p:txBody>
      </p:sp>
      <p:sp>
        <p:nvSpPr>
          <p:cNvPr id="91" name="Shape 9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Course treatments include: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Pediatric neurology,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Epileptology,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Neurosurgery,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Orthopedics, 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Physical and Speech therapy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No cure for Aicardi syndrome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  <a:latin typeface="Syncopate"/>
                <a:ea typeface="Syncopate"/>
                <a:cs typeface="Syncopate"/>
                <a:sym typeface="Syncopate"/>
              </a:rPr>
              <a:t>Life Expectancy</a:t>
            </a:r>
          </a:p>
        </p:txBody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People with Aicardi syndrome have an increased risk of death during childhood and adolescence, but there are known survivors.</a:t>
            </a:r>
          </a:p>
        </p:txBody>
      </p:sp>
      <p:pic>
        <p:nvPicPr>
          <p:cNvPr id="98" name="Shape 9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503650" y="2578975"/>
            <a:ext cx="4421099" cy="22182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  <a:latin typeface="Syncopate"/>
                <a:ea typeface="Syncopate"/>
                <a:cs typeface="Syncopate"/>
                <a:sym typeface="Syncopate"/>
              </a:rPr>
              <a:t>Impacts</a:t>
            </a:r>
          </a:p>
        </p:txBody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Refractory epilepsy, infantile spasms, and seizures occur in all cases and are difficult to treat.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Patients experience </a:t>
            </a:r>
          </a:p>
        </p:txBody>
      </p:sp>
      <p:pic>
        <p:nvPicPr>
          <p:cNvPr id="105" name="Shape 10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105773" y="2221407"/>
            <a:ext cx="4158099" cy="23474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>
                <a:solidFill>
                  <a:srgbClr val="3D85C6"/>
                </a:solidFill>
                <a:latin typeface="Syncopate"/>
                <a:ea typeface="Syncopate"/>
                <a:cs typeface="Syncopate"/>
                <a:sym typeface="Syncopate"/>
              </a:rPr>
              <a:t>Questions &amp; Answers</a:t>
            </a:r>
          </a:p>
        </p:txBody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0"/>
              </a:spcBef>
              <a:buNone/>
            </a:pPr>
            <a:r>
              <a:rPr lang="en"/>
              <a:t>Q: Is it possible for males to have this? If so, what is the life expectancy?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A: Yes, it is possible for males to also have this disorder. It may be lethal to certain males born with an extra “X” chromosome.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