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67" r:id="rId4"/>
    <p:sldId id="279" r:id="rId5"/>
    <p:sldId id="280" r:id="rId6"/>
    <p:sldId id="281" r:id="rId7"/>
    <p:sldId id="282" r:id="rId8"/>
    <p:sldId id="284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>
        <p:scale>
          <a:sx n="56" d="100"/>
          <a:sy n="56" d="100"/>
        </p:scale>
        <p:origin x="-32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0685AB-1FC2-4399-ADFA-FAE6FC435AD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754250-83F8-47FB-86C2-AFB89E74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2B387B-603E-4BBC-8524-C69FF169E5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C759D5-A2AB-48CC-AB04-8F332880CF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B13BE53-54B2-4835-A482-79D8EC65D3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0A4141-102C-4411-ADBC-A0CD350F26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6876E5-9762-4B7D-BD38-F2C9995A363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2694C7-D140-4D8C-8933-3771E46BD9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E22555-DE4D-4A7D-93BE-2FA0E97361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3B4835-C619-4D72-885D-622B7C375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2CABE-2BD9-4A55-82F6-D07F0E8107B5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8FB1A-727F-4755-9E07-801203DD3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8622E-261E-4596-995A-0DFD19DBC202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A388-9623-4175-A2AE-4CEAC0C17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45C0F-4F43-4507-BC30-2C436F9BA196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04F68-C9CD-4B3A-B2AF-D3BD3C638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1A81-9BEB-4EA7-B8D7-104866283790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C8748-61BC-4CCD-9FFB-0C549301C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11456-0AC0-4880-9E72-EB093F7CB1E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837BE-67C6-4061-8851-1DD85AA93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B7436-383F-49F5-A7B6-271F90C852EE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FCBFB-6C42-448A-9E9E-97E40182B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B253D-F1D5-42CC-93D0-E414417D1D56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C777F-3C9B-4754-8BA7-551D66F63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79AA3-807D-4611-8AC2-942A1B044FCB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B05E6-2D9F-4F73-B149-84421F931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3D9E-4EA9-41DF-B0F3-6FE6D01302B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8EBC7-F216-444A-80C4-49BCFBC49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0720-551B-449D-9E43-E73185798C11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48FDE-B96C-471B-914B-306252CAB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4A25-22B8-4670-9C8E-08A9AF8D2DE3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254-57A3-4AD9-B385-DD457CFFE0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74AB6-8101-48FB-ABD9-A82412434508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480F-194A-4B1B-801C-2E9EF44EC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5DACA-ADFE-478A-96EF-51F91A633900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D75DCC-55EC-4758-9E79-99480D5D3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.wmf"/><Relationship Id="rId4" Type="http://schemas.openxmlformats.org/officeDocument/2006/relationships/hyperlink" Target="http://www.aetv.com/crime-360/video/index.jsp?bcpid=1459183602&amp;bclid=1459293923&amp;bctid=16205770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Drug Identification and Toxicology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898989"/>
                </a:solidFill>
              </a:rPr>
              <a:t>Chapter  9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/>
              <a:t>Forensic Science: Fundamentals &amp; Investigations, Chapter 9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B081BE67-CBCF-45F4-BD0C-48F19FBE1274}" type="slidenum">
              <a:rPr lang="en-US"/>
              <a:pPr algn="ctr">
                <a:defRPr/>
              </a:pPr>
              <a:t>2</a:t>
            </a:fld>
            <a:endParaRPr lang="en-US"/>
          </a:p>
        </p:txBody>
      </p:sp>
      <p:sp>
        <p:nvSpPr>
          <p:cNvPr id="17411" name="AutoShape 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848600" cy="121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smtClean="0"/>
              <a:t>Chapter 9</a:t>
            </a:r>
            <a:r>
              <a:rPr lang="en-US" sz="3200" smtClean="0"/>
              <a:t> </a:t>
            </a:r>
            <a:br>
              <a:rPr lang="en-US" sz="3200" smtClean="0"/>
            </a:br>
            <a:r>
              <a:rPr lang="en-US" sz="2700" i="1" smtClean="0">
                <a:solidFill>
                  <a:srgbClr val="000000"/>
                </a:solidFill>
              </a:rPr>
              <a:t>Drug Identification and Toxicology </a:t>
            </a:r>
            <a:br>
              <a:rPr lang="en-US" sz="2700" i="1" smtClean="0">
                <a:solidFill>
                  <a:srgbClr val="000000"/>
                </a:solidFill>
              </a:rPr>
            </a:br>
            <a:r>
              <a:rPr lang="en-US" sz="2200" smtClean="0"/>
              <a:t>By the end of this chapter you will be able to:</a:t>
            </a:r>
            <a:r>
              <a:rPr lang="en-US" sz="1800" smtClean="0"/>
              <a:t> 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8077200" cy="35814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sz="2700" smtClean="0"/>
              <a:t>Identify the five types of controlled substances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Relate signs and symptoms of overdose with a specific class of drugs or toxins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Describe the role of various types of toxins in causing death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Discuss agents that may be used in bioterrorism </a:t>
            </a:r>
          </a:p>
          <a:p>
            <a:pPr>
              <a:spcBef>
                <a:spcPct val="25000"/>
              </a:spcBef>
            </a:pPr>
            <a:r>
              <a:rPr lang="en-US" sz="2700" smtClean="0"/>
              <a:t>Define and describe the goals and practice of toxicology </a:t>
            </a:r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1752600" y="6019800"/>
            <a:ext cx="579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All Rights Reserved  South-Western / Cengage Learning © 2012, 2009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200" b="1" smtClean="0"/>
              <a:t>Journal Entry (10min)</a:t>
            </a:r>
            <a:r>
              <a:rPr lang="en-US" b="1" smtClean="0"/>
              <a:t/>
            </a:r>
            <a:br>
              <a:rPr lang="en-US" b="1" smtClean="0"/>
            </a:br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257800"/>
          </a:xfrm>
        </p:spPr>
        <p:txBody>
          <a:bodyPr/>
          <a:lstStyle/>
          <a:p>
            <a:pPr marL="609600" indent="-609600"/>
            <a:r>
              <a:rPr lang="en-US" sz="2400" smtClean="0"/>
              <a:t>Please write today’s date (November 20 , 2012). Complete journal below.  </a:t>
            </a:r>
          </a:p>
          <a:p>
            <a:pPr marL="609600" indent="-609600">
              <a:buFont typeface="Arial" charset="0"/>
              <a:buNone/>
            </a:pPr>
            <a:endParaRPr lang="en-US" sz="3600" smtClean="0"/>
          </a:p>
          <a:p>
            <a:pPr marL="609600" indent="-609600">
              <a:buFont typeface="Arial" charset="0"/>
              <a:buNone/>
            </a:pPr>
            <a:endParaRPr lang="en-US" sz="2400" smtClean="0"/>
          </a:p>
          <a:p>
            <a:pPr marL="609600" indent="-609600">
              <a:buFont typeface="Arial" charset="0"/>
              <a:buNone/>
            </a:pPr>
            <a:endParaRPr lang="en-US" sz="2400" smtClean="0"/>
          </a:p>
          <a:p>
            <a:pPr marL="609600" indent="-609600">
              <a:buFont typeface="Arial" charset="0"/>
              <a:buNone/>
            </a:pPr>
            <a:endParaRPr lang="en-US" sz="240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52578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533400" y="182880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/>
              <a:t>Discuss two types of drug tests you performed yesterday. </a:t>
            </a:r>
          </a:p>
        </p:txBody>
      </p:sp>
      <p:pic>
        <p:nvPicPr>
          <p:cNvPr id="21509" name="Picture 17" descr="j0426068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724400"/>
            <a:ext cx="106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981200" y="5029200"/>
            <a:ext cx="6400800" cy="457200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latin typeface="Times New Roman" pitchFamily="18" charset="0"/>
              </a:rPr>
              <a:t>Watch the video and then answer the questions.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1. What kit do investigators use to identify a type of drug?</a:t>
            </a:r>
            <a:endParaRPr lang="en-US" smtClean="0"/>
          </a:p>
        </p:txBody>
      </p:sp>
      <p:sp>
        <p:nvSpPr>
          <p:cNvPr id="102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Mark II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Nark II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Dark II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2. Investigators taste a drug sample to identify what it is. </a:t>
            </a:r>
            <a:endParaRPr lang="en-US" smtClean="0"/>
          </a:p>
        </p:txBody>
      </p:sp>
      <p:sp>
        <p:nvSpPr>
          <p:cNvPr id="205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4572000" cy="38401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True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smtClean="0"/>
              <a:t>False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PQuestion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3. What color would morphine or heroin turn after the reaction?</a:t>
            </a:r>
            <a:endParaRPr lang="en-US" smtClean="0"/>
          </a:p>
        </p:txBody>
      </p:sp>
      <p:sp>
        <p:nvSpPr>
          <p:cNvPr id="3076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Black	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Brown	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Purple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4. . How long did the investigator have to agitate the sample?</a:t>
            </a:r>
            <a:endParaRPr lang="en-US" smtClean="0"/>
          </a:p>
        </p:txBody>
      </p:sp>
      <p:sp>
        <p:nvSpPr>
          <p:cNvPr id="4100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14600"/>
            <a:ext cx="3733800" cy="36115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12 seconds 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20 seconds 	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60 seconds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</a:rPr>
              <a:t>5. What type of drug was the test sample?</a:t>
            </a:r>
            <a:endParaRPr lang="en-US" smtClean="0"/>
          </a:p>
        </p:txBody>
      </p:sp>
      <p:sp>
        <p:nvSpPr>
          <p:cNvPr id="30724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133600"/>
            <a:ext cx="3733800" cy="3992563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Morphine or Heroin	   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Ecstasy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b="1" smtClean="0">
                <a:latin typeface="Times New Roman" pitchFamily="18" charset="0"/>
              </a:rPr>
              <a:t>Amphetamine or Meth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SAVECSVWITHSESSION" val="True"/>
  <p:tag name="CSVFORMAT" val="4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POWERPOINTVERSION" val="11.0"/>
  <p:tag name="TPFULLVERSION" val="4.3.1.1109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4"/>
  <p:tag name="FONTSIZE" val="32"/>
  <p:tag name="BULLETTYPE" val="ppBulletArabicPeriod"/>
  <p:tag name="ANSWERTEXT" val="Black  &#10;Brown  &#10;Purp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A6DE6B0D05492A97C69F4A708E6C83"/>
  <p:tag name="SLIDEID" val="17A6DE6B0D05492A97C69F4A708E6C8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. How long did the investigator have to agitate the sample?"/>
  <p:tag name="ANSWERSALIAS" val="12 seconds  |smicln|20 seconds  |smicln|60 seconds"/>
  <p:tag name="VALUES" val="Correct|smicln|Incorrect|smicln|Incorrect"/>
  <p:tag name="RESPONSESGATHERED" val="True"/>
  <p:tag name="TOTALRESPONSES" val="32"/>
  <p:tag name="RESPONSECOUNT" val="32"/>
  <p:tag name="SLICED" val="False"/>
  <p:tag name="RESPONSES" val="1;1;1;1;1;1;1;1;1;1;1;1;1;1;1;1;1;1;1;1;1;1;1;1;1;1;1;1;1;1;2;1;"/>
  <p:tag name="CHARTSTRINGSTD" val="31 1 0"/>
  <p:tag name="CHARTSTRINGREV" val="0 1 31"/>
  <p:tag name="CHARTSTRINGSTDPER" val="0.96875 0.03125 0"/>
  <p:tag name="CHARTSTRINGREVPER" val="0 0.03125 0.96875"/>
  <p:tag name="CURRENTSLIDEFORMAT" val="0%"/>
  <p:tag name="ANONYMOUSTEMP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38"/>
  <p:tag name="FONTSIZE" val="32"/>
  <p:tag name="BULLETTYPE" val="ppBulletArabicPeriod"/>
  <p:tag name="ANSWERTEXT" val="12 seconds  &#10;20 seconds  &#10;60 second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7A6DE6B0D05492A97C69F4A708E6C83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SLIDEORDER" val="2"/>
  <p:tag name="SLIDEGUID" val="72566B8A8EA844D6BADB6CB511B4EE8E"/>
  <p:tag name="QUESTIONALIAS" val="5. What type of drug was the test sample?"/>
  <p:tag name="ANSWERSALIAS" val="Morphine or Heroin     |smicln|Ecstasy|smicln|Amphetamine or Meth"/>
  <p:tag name="VALUES" val="Incorrect|smicln|Incorrect|smicln|Correct"/>
  <p:tag name="RESPONSESGATHERED" val="True"/>
  <p:tag name="TOTALRESPONSES" val="32"/>
  <p:tag name="RESPONSECOUNT" val="32"/>
  <p:tag name="SLICED" val="False"/>
  <p:tag name="RESPONSES" val="3;3;3;3;3;3;3;3;3;3;2;3;3;3;3;3;3;3;3;3;3;1;3;3;3;3;3;3;3;3;3;3;"/>
  <p:tag name="CHARTSTRINGSTD" val="1 1 30"/>
  <p:tag name="CHARTSTRINGREV" val="30 1 1"/>
  <p:tag name="CHARTSTRINGSTDPER" val="0.03125 0.03125 0.9375"/>
  <p:tag name="CHARTSTRINGREVPER" val="0.9375 0.03125 0.03125"/>
  <p:tag name="CURRENTSLIDEFORMAT" val="0"/>
  <p:tag name="ANONYMOUSTEMP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53"/>
  <p:tag name="FONTSIZE" val="32"/>
  <p:tag name="BULLETTYPE" val="ppBulletArabicPeriod"/>
  <p:tag name="ANSWERTEXT" val="Morphine or Heroin     &#10;Ecstasy&#10;Amphetamine or Met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42D1AC17D284A56ACC7CB45C0EA8A5A"/>
  <p:tag name="SLIDEID" val="142D1AC17D284A56ACC7CB45C0EA8A5A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What kit do investigators use to identify a type of drug?"/>
  <p:tag name="ANSWERSALIAS" val="Mark II |smicln|Nark II |smicln|Dark II"/>
  <p:tag name="VALUES" val="Incorrect|smicln|Correct|smicln|Incorrect"/>
  <p:tag name="RESPONSESGATHERED" val="True"/>
  <p:tag name="TOTALRESPONSES" val="32"/>
  <p:tag name="RESPONSECOUNT" val="32"/>
  <p:tag name="SLICED" val="False"/>
  <p:tag name="RESPONSES" val="2;2;2;2;2;2;2;2;2;2;2;2;1;2;2;1;2;2;2;1;1;2;2;2;2;2;2;2;2;2;2;2;"/>
  <p:tag name="CHARTSTRINGSTD" val="4 28 0"/>
  <p:tag name="CHARTSTRINGREV" val="0 28 4"/>
  <p:tag name="CHARTSTRINGSTDPER" val="0.125 0.875 0"/>
  <p:tag name="CHARTSTRINGREVPER" val="0 0.875 0.125"/>
  <p:tag name="ANONYMOUSTEMP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7"/>
  <p:tag name="FONTSIZE" val="32"/>
  <p:tag name="BULLETTYPE" val="ppBulletArabicPeriod"/>
  <p:tag name="ANSWERTEXT" val="Mark II &#10;Nark II &#10;Dark II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0B0E18F2D4A4DD89D12A9E637055017"/>
  <p:tag name="SLIDEID" val="20B0E18F2D4A4DD89D12A9E63705501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Investigators taste a drug sample to identify what it is. "/>
  <p:tag name="ANSWERSALIAS" val="True|smicln|False"/>
  <p:tag name="VALUES" val="Incorrect|smicln|Correct"/>
  <p:tag name="RESPONSESGATHERED" val="True"/>
  <p:tag name="TOTALRESPONSES" val="31"/>
  <p:tag name="RESPONSECOUNT" val="31"/>
  <p:tag name="SLICED" val="False"/>
  <p:tag name="RESPONSES" val="2;2;2;2;2;2;2;2;2;2;2;2;2;2;2;2;2;2;2;2;2;1;2;2;2;2;2;2;2;2;-;2;"/>
  <p:tag name="CHARTSTRINGSTD" val="1 30"/>
  <p:tag name="CHARTSTRINGREV" val="30 1"/>
  <p:tag name="CHARTSTRINGSTDPER" val="0.032258064516129 0.967741935483871"/>
  <p:tag name="CHARTSTRINGREVPER" val="0.967741935483871 0.032258064516129"/>
  <p:tag name="ANONYMOUSTEMP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11"/>
  <p:tag name="FONTSIZE" val="32"/>
  <p:tag name="BULLETTYPE" val="ppBulletArabicPeriod"/>
  <p:tag name="ANSWERTEXT" val="True&#10;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9DD5C10D7CE45989376395D2DC69EB7"/>
  <p:tag name="SLIDEID" val="89DD5C10D7CE45989376395D2DC69EB7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What color would morphine or heroin turn after the reaction?"/>
  <p:tag name="ANSWERSALIAS" val="Black  |smicln|Brown  |smicln|Purple"/>
  <p:tag name="VALUES" val="Incorrect|smicln|Incorrect|smicln|Correct"/>
  <p:tag name="RESPONSESGATHERED" val="True"/>
  <p:tag name="TOTALRESPONSES" val="32"/>
  <p:tag name="RESPONSECOUNT" val="32"/>
  <p:tag name="SLICED" val="False"/>
  <p:tag name="RESPONSES" val="3;3;3;3;3;3;3;3;3;3;3;3;3;3;3;3;3;3;3;3;2;3;3;3;3;3;1;3;3;3;1;3;"/>
  <p:tag name="CHARTSTRINGSTD" val="2 1 29"/>
  <p:tag name="CHARTSTRINGREV" val="29 1 2"/>
  <p:tag name="CHARTSTRINGSTDPER" val="0.0625 0.03125 0.90625"/>
  <p:tag name="CHARTSTRINGREVPER" val="0.90625 0.03125 0.0625"/>
  <p:tag name="ANONYMOUSTEMP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9509</TotalTime>
  <Words>199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Drug Identification and Toxicology</vt:lpstr>
      <vt:lpstr>Chapter 9  Drug Identification and Toxicology  By the end of this chapter you will be able to: </vt:lpstr>
      <vt:lpstr>Journal Entry (10min) </vt:lpstr>
      <vt:lpstr>1. What kit do investigators use to identify a type of drug?</vt:lpstr>
      <vt:lpstr>2. Investigators taste a drug sample to identify what it is. </vt:lpstr>
      <vt:lpstr>3. What color would morphine or heroin turn after the reaction?</vt:lpstr>
      <vt:lpstr>4. . How long did the investigator have to agitate the sample?</vt:lpstr>
      <vt:lpstr>5. What type of drug was the test sample?</vt:lpstr>
    </vt:vector>
  </TitlesOfParts>
  <Company>dpaInc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Skills</dc:title>
  <dc:creator>Amy Ancheta</dc:creator>
  <cp:lastModifiedBy>Amy Lee</cp:lastModifiedBy>
  <cp:revision>642</cp:revision>
  <dcterms:created xsi:type="dcterms:W3CDTF">2012-06-05T00:59:13Z</dcterms:created>
  <dcterms:modified xsi:type="dcterms:W3CDTF">2014-04-27T06:49:01Z</dcterms:modified>
</cp:coreProperties>
</file>