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Source Code Pro"/>
      <p:regular r:id="rId19"/>
      <p:bold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4" name="Shape 24"/>
          <p:cNvCxnSpPr/>
          <p:nvPr/>
        </p:nvCxnSpPr>
        <p:spPr>
          <a:xfrm>
            <a:off x="1070875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" name="Shape 25"/>
          <p:cNvCxnSpPr/>
          <p:nvPr/>
        </p:nvCxnSpPr>
        <p:spPr>
          <a:xfrm>
            <a:off x="171255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x="2354225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x="29959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" name="Shape 28"/>
          <p:cNvCxnSpPr/>
          <p:nvPr/>
        </p:nvCxnSpPr>
        <p:spPr>
          <a:xfrm>
            <a:off x="3637575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427925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4920925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55626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2" name="Shape 32"/>
          <p:cNvCxnSpPr/>
          <p:nvPr/>
        </p:nvCxnSpPr>
        <p:spPr>
          <a:xfrm>
            <a:off x="620425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3" name="Shape 33"/>
          <p:cNvCxnSpPr/>
          <p:nvPr/>
        </p:nvCxnSpPr>
        <p:spPr>
          <a:xfrm>
            <a:off x="68459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4" name="Shape 34"/>
          <p:cNvCxnSpPr/>
          <p:nvPr/>
        </p:nvCxnSpPr>
        <p:spPr>
          <a:xfrm>
            <a:off x="748755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5" name="Shape 35"/>
          <p:cNvCxnSpPr/>
          <p:nvPr/>
        </p:nvCxnSpPr>
        <p:spPr>
          <a:xfrm>
            <a:off x="8129200" y="1275577"/>
            <a:ext cx="614099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29200" y="1275577"/>
            <a:ext cx="8139299" cy="8699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6" name="Shape 56"/>
          <p:cNvSpPr txBox="1"/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287225" y="92877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68" name="Shape 68"/>
          <p:cNvCxnSpPr/>
          <p:nvPr/>
        </p:nvCxnSpPr>
        <p:spPr>
          <a:xfrm>
            <a:off x="1385200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2357150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0" name="Shape 70"/>
          <p:cNvCxnSpPr/>
          <p:nvPr/>
        </p:nvCxnSpPr>
        <p:spPr>
          <a:xfrm>
            <a:off x="33293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1" name="Shape 71"/>
          <p:cNvCxnSpPr/>
          <p:nvPr/>
        </p:nvCxnSpPr>
        <p:spPr>
          <a:xfrm>
            <a:off x="4301600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x="527382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x="6246050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4" name="Shape 74"/>
          <p:cNvCxnSpPr/>
          <p:nvPr/>
        </p:nvCxnSpPr>
        <p:spPr>
          <a:xfrm>
            <a:off x="7218275" y="2988275"/>
            <a:ext cx="910499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8190500" y="2987825"/>
            <a:ext cx="600300" cy="9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4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Relationship Id="rId5" Type="http://schemas.openxmlformats.org/officeDocument/2006/relationships/image" Target="../media/image22.jpg"/><Relationship Id="rId6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20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4294967295" type="ctrTitle"/>
          </p:nvPr>
        </p:nvSpPr>
        <p:spPr>
          <a:xfrm>
            <a:off x="146225" y="1213525"/>
            <a:ext cx="5109299" cy="1257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Phencyclidine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(PCP)</a:t>
            </a:r>
          </a:p>
        </p:txBody>
      </p:sp>
      <p:sp>
        <p:nvSpPr>
          <p:cNvPr id="84" name="Shape 84"/>
          <p:cNvSpPr txBox="1"/>
          <p:nvPr>
            <p:ph idx="4294967295" type="ctrTitle"/>
          </p:nvPr>
        </p:nvSpPr>
        <p:spPr>
          <a:xfrm>
            <a:off x="146225" y="3885600"/>
            <a:ext cx="5109299" cy="1257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Kasey Pacheco and Aubrey Unemori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❖"/>
            </a:pPr>
            <a:r>
              <a:rPr lang="en" sz="2400"/>
              <a:t>S</a:t>
            </a:r>
            <a:r>
              <a:rPr lang="en" sz="2000"/>
              <a:t>chedule II Drug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Relatively low cost and easy to manufacture in home laboratories.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Bad reputation among drug addicts and dealers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➢"/>
            </a:pPr>
            <a:r>
              <a:rPr lang="en" sz="2000"/>
              <a:t>Can’t guarantee pure form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PCP Cases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92250" y="4206427"/>
            <a:ext cx="2633399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Angelo Mendoza Sr.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304611" y="4206427"/>
            <a:ext cx="2633399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Big Lurch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1399" l="12249" r="8567" t="1399"/>
          <a:stretch/>
        </p:blipFill>
        <p:spPr>
          <a:xfrm>
            <a:off x="492444" y="1774475"/>
            <a:ext cx="2633085" cy="243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17634" l="0" r="0" t="0"/>
          <a:stretch/>
        </p:blipFill>
        <p:spPr>
          <a:xfrm>
            <a:off x="3304724" y="1782074"/>
            <a:ext cx="2633085" cy="24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7381" l="0" r="0" t="7381"/>
          <a:stretch/>
        </p:blipFill>
        <p:spPr>
          <a:xfrm>
            <a:off x="6117005" y="1782089"/>
            <a:ext cx="2633086" cy="243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143041" y="4214042"/>
            <a:ext cx="2633399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Houston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Identifying a PCP User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❖"/>
            </a:pPr>
            <a:r>
              <a:rPr lang="en" sz="2400"/>
              <a:t>Urine testing - 10% of PCP is excreted in urine, approximately 3-7 days.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❖"/>
            </a:pPr>
            <a:r>
              <a:rPr lang="en" sz="2400"/>
              <a:t>Hair testing - Up to 90 days after usage.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❖"/>
            </a:pPr>
            <a:r>
              <a:rPr lang="en" sz="2400"/>
              <a:t>Blood testing - Between 1-3 days after usage.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Penalties for Possession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First offense - Between 5 and 40 years in prison and/or a fine of $2 million for possession of 100 - 999 grams. 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More than one kilogram may face second offense penalties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Second offense - Between 10 years and lifetime in prison and/or a fine of $4 million. </a:t>
            </a:r>
          </a:p>
          <a:p>
            <a:pPr indent="-342900" lvl="1" marL="914400">
              <a:spcBef>
                <a:spcPts val="0"/>
              </a:spcBef>
              <a:buSzPct val="100000"/>
              <a:buChar char="➢"/>
            </a:pPr>
            <a:r>
              <a:rPr lang="en" sz="1800"/>
              <a:t>More than one kilogram may face 20 years to life in prison and/or a fine of $8 million.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Long, Philip W. “Phencyclidine Use Disorder.” </a:t>
            </a:r>
            <a:r>
              <a:rPr i="1" lang="en">
                <a:solidFill>
                  <a:srgbClr val="000000"/>
                </a:solidFill>
              </a:rPr>
              <a:t>Internet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Mental Health.</a:t>
            </a:r>
            <a:r>
              <a:rPr lang="en">
                <a:solidFill>
                  <a:srgbClr val="000000"/>
                </a:solidFill>
              </a:rPr>
              <a:t> Internet Mental Health, n.d. Web. 15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Jan. 2016.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“PCP Fast Facts.” </a:t>
            </a:r>
            <a:r>
              <a:rPr i="1" lang="en">
                <a:solidFill>
                  <a:srgbClr val="000000"/>
                </a:solidFill>
              </a:rPr>
              <a:t>National Drug Intelligence Center.</a:t>
            </a:r>
            <a:r>
              <a:rPr lang="en">
                <a:solidFill>
                  <a:srgbClr val="000000"/>
                </a:solidFill>
              </a:rPr>
              <a:t> U.S.</a:t>
            </a: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Department of Justice, n.d. Web. 20 Jan. 2016.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“Phencyclidine (PCP).” </a:t>
            </a:r>
            <a:r>
              <a:rPr i="1" lang="en">
                <a:solidFill>
                  <a:srgbClr val="000000"/>
                </a:solidFill>
              </a:rPr>
              <a:t>Center for Substance Abuse Research.</a:t>
            </a: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University of Maryland, 19 Oct. 2013. Web. 20 January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2016.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“PCP (Phencyclidine).” </a:t>
            </a:r>
            <a:r>
              <a:rPr i="1" lang="en">
                <a:solidFill>
                  <a:srgbClr val="000000"/>
                </a:solidFill>
              </a:rPr>
              <a:t>Drugs.com</a:t>
            </a:r>
            <a:r>
              <a:rPr lang="en">
                <a:solidFill>
                  <a:srgbClr val="000000"/>
                </a:solidFill>
              </a:rPr>
              <a:t>. 8 May 2014. Web. 15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Jan. 2016.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Developed in the 1950s as an anesthetic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Used in pediatric and veterinary medicine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Discontinued by 1960s by Parke Davis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Patients suffered from severe anxiety and agitation.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❖"/>
            </a:pPr>
            <a:r>
              <a:rPr lang="en" sz="2000"/>
              <a:t>Usage peaked in 1978</a:t>
            </a:r>
          </a:p>
          <a:p>
            <a:pPr indent="-228600" lvl="1" marL="914400" rtl="0">
              <a:spcBef>
                <a:spcPts val="0"/>
              </a:spcBef>
              <a:buChar char="➢"/>
            </a:pPr>
            <a:r>
              <a:rPr lang="en" sz="1800"/>
              <a:t>At the time, named the PeaCe Pill.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Users of PCP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7100"/>
            <a:ext cx="4430825" cy="2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14375" y="4444900"/>
            <a:ext cx="4430699" cy="53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Growth in New PCP Users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(1965-2001)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872800" y="1427100"/>
            <a:ext cx="3921000" cy="33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❖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225,000 individuals aged 12-17 have used PCP at least once. 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❖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777,000 individuals aged 18-25 have used PCP at least once. 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❖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Approximately 1.0% of high school seniors said they’ve used PCP in the past year.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You Get Stupid off of It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-1546" l="19057" r="14399" t="-1556"/>
          <a:stretch/>
        </p:blipFill>
        <p:spPr>
          <a:xfrm>
            <a:off x="282762" y="2032400"/>
            <a:ext cx="2031474" cy="18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53618" l="19839" r="4351" t="10642"/>
          <a:stretch/>
        </p:blipFill>
        <p:spPr>
          <a:xfrm>
            <a:off x="2465037" y="2060937"/>
            <a:ext cx="2031472" cy="181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 b="0" l="0" r="14653" t="0"/>
          <a:stretch/>
        </p:blipFill>
        <p:spPr>
          <a:xfrm>
            <a:off x="6829587" y="2089500"/>
            <a:ext cx="2019300" cy="18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82775" y="3880125"/>
            <a:ext cx="2031600" cy="149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Capsules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464975" y="3880125"/>
            <a:ext cx="2031600" cy="149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Tablets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647287" y="3880125"/>
            <a:ext cx="2031600" cy="149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Powder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829625" y="3908675"/>
            <a:ext cx="2031600" cy="149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Liquid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b="2887" l="41085" r="12688" t="42947"/>
          <a:stretch/>
        </p:blipFill>
        <p:spPr>
          <a:xfrm>
            <a:off x="4653387" y="2110862"/>
            <a:ext cx="2019300" cy="18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Effects: Low Doses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Detached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Distant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Estranged from surroundings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Numbness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Slurred speech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No coordination</a:t>
            </a: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Blank state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Rapid and involuntary eye movements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Exaggerated gait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Induced feelings of strength, power, and invulnerability.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Effects: High Doses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Nausea and vomiting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Blurred vision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Flicking up and down of eyes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Drooling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Loss of balance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Dizziness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Drop in…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Blood pressure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Pulse rate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Respiration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Effects: Long-Term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Impairment in…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Memory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Speech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➢"/>
            </a:pPr>
            <a:r>
              <a:rPr lang="en" sz="1800"/>
              <a:t>Cognition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Psychotic episodes resembling Schizophrenia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Increased breathing rate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Shallow breathing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❖"/>
            </a:pPr>
            <a:r>
              <a:rPr lang="en" sz="1800"/>
              <a:t>Profuse sweating</a:t>
            </a:r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Auditory hallucinations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Image distortion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Mood disorders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Amnesia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Acute anxiety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Paranoia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Violent hostility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800">
                <a:solidFill>
                  <a:srgbClr val="000000"/>
                </a:solidFill>
              </a:rPr>
              <a:t>Feeling of </a:t>
            </a:r>
            <a:r>
              <a:rPr b="1" lang="en" sz="1800">
                <a:solidFill>
                  <a:srgbClr val="000000"/>
                </a:solidFill>
              </a:rPr>
              <a:t>IMPENDING DOOM.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928787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DEATH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(Though more likely resulting from accidental injury or suicide while on PCP)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699" y="1331987"/>
            <a:ext cx="1018224" cy="11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400" y="1332009"/>
            <a:ext cx="1018224" cy="115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PCP Cases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17546" r="21462" t="0"/>
          <a:stretch/>
        </p:blipFill>
        <p:spPr>
          <a:xfrm>
            <a:off x="433984" y="1699100"/>
            <a:ext cx="2638882" cy="243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33887" y="4136399"/>
            <a:ext cx="2639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Andre Johnson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 b="3864" l="0" r="9321" t="0"/>
          <a:stretch/>
        </p:blipFill>
        <p:spPr>
          <a:xfrm>
            <a:off x="3252554" y="1699100"/>
            <a:ext cx="2638882" cy="243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252440" y="4136399"/>
            <a:ext cx="2639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Chevonne Thomas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 b="5272" l="0" r="-10" t="19624"/>
          <a:stretch/>
        </p:blipFill>
        <p:spPr>
          <a:xfrm>
            <a:off x="6057922" y="1699100"/>
            <a:ext cx="2639078" cy="243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6071009" y="4136399"/>
            <a:ext cx="2639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Osvaldo Rivera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