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avivanalytical.com/Supersonic-GC-MS.aspx" TargetMode="External"/><Relationship Id="rId4" Type="http://schemas.openxmlformats.org/officeDocument/2006/relationships/image" Target="../media/image07.png"/><Relationship Id="rId5" Type="http://schemas.openxmlformats.org/officeDocument/2006/relationships/image" Target="../media/image03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Relationship Id="rId4" Type="http://schemas.openxmlformats.org/officeDocument/2006/relationships/image" Target="../media/image10.jpg"/><Relationship Id="rId5" Type="http://schemas.openxmlformats.org/officeDocument/2006/relationships/image" Target="../media/image14.jpg"/><Relationship Id="rId6" Type="http://schemas.openxmlformats.org/officeDocument/2006/relationships/image" Target="../media/image12.jpg"/><Relationship Id="rId7" Type="http://schemas.openxmlformats.org/officeDocument/2006/relationships/image" Target="../media/image0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drugabuse.gov/publications/research-reports/heroin/what-are-immediate-short-term-effects-heroin-use" TargetMode="External"/><Relationship Id="rId4" Type="http://schemas.openxmlformats.org/officeDocument/2006/relationships/hyperlink" Target="http://www.addictionsearch.com/substance-addictions/114/heroin-substance-abuse-heroin-addiction/" TargetMode="External"/><Relationship Id="rId5" Type="http://schemas.openxmlformats.org/officeDocument/2006/relationships/hyperlink" Target="http://luxury.rehabs.com/heroin-addiction/long-term-effects/" TargetMode="External"/><Relationship Id="rId6" Type="http://schemas.openxmlformats.org/officeDocument/2006/relationships/hyperlink" Target="http://www.narconon.org/drug-abuse/heroin/nicknames.html" TargetMode="External"/><Relationship Id="rId7" Type="http://schemas.openxmlformats.org/officeDocument/2006/relationships/hyperlink" Target="http://criminal.findlaw.com/criminal-charges/drug-dealing-and-drug-sales-charges.html" TargetMode="External"/><Relationship Id="rId8" Type="http://schemas.openxmlformats.org/officeDocument/2006/relationships/hyperlink" Target="http://blog.avivanalytical.com/2012/09/very-fast-heroin-analysis-role-of-flow.htm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Heroin 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Kylor sparks &amp; JD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Analysis and Identification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Quick Analysis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The </a:t>
            </a:r>
            <a:r>
              <a:rPr lang="en">
                <a:hlinkClick r:id="rId3"/>
              </a:rPr>
              <a:t>Aviv Analytical 5975-SMB GC-MS with Cold EI</a:t>
            </a:r>
            <a:r>
              <a:rPr lang="en"/>
              <a:t> is used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en"/>
              <a:t>Achieves very fast (under 3 min) full analysis 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0700" y="2430200"/>
            <a:ext cx="2683399" cy="2431150"/>
          </a:xfrm>
          <a:prstGeom prst="rect">
            <a:avLst/>
          </a:prstGeom>
          <a:noFill/>
          <a:ln cap="flat" cmpd="sng" w="9525">
            <a:solidFill>
              <a:srgbClr val="F1F1F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21" name="Shape 1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425" y="3503750"/>
            <a:ext cx="4696574" cy="1357600"/>
          </a:xfrm>
          <a:prstGeom prst="rect">
            <a:avLst/>
          </a:prstGeom>
          <a:noFill/>
          <a:ln cap="flat" cmpd="sng" w="9525">
            <a:solidFill>
              <a:srgbClr val="F1F1F1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22" name="Shape 1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9000" y="116349"/>
            <a:ext cx="3972767" cy="13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Penalty for possession 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If you are found to be in possession of the street drug heroin you will likely be fa</a:t>
            </a:r>
            <a:r>
              <a:rPr lang="en"/>
              <a:t>cing some jail time.</a:t>
            </a:r>
          </a:p>
          <a:p>
            <a:pPr indent="-311150" lvl="0" marL="647700" rtl="0">
              <a:lnSpc>
                <a:spcPct val="1584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ct val="100000"/>
            </a:pPr>
            <a:r>
              <a:rPr lang="en" sz="1300" u="sng"/>
              <a:t>Less than 1 gram</a:t>
            </a:r>
            <a:r>
              <a:rPr lang="en" sz="1300"/>
              <a:t>: a state jail felony with possible punishment of up to 2 years in jail and a fine of up to $10,000</a:t>
            </a:r>
          </a:p>
          <a:p>
            <a:pPr indent="-311150" lvl="0" marL="647700" rtl="0">
              <a:lnSpc>
                <a:spcPct val="1584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ct val="100000"/>
            </a:pPr>
            <a:r>
              <a:rPr lang="en" sz="1300" u="sng"/>
              <a:t>1-4 grams</a:t>
            </a:r>
            <a:r>
              <a:rPr lang="en" sz="1300"/>
              <a:t>: a 2nd degree felony with possible punishment of  2-20 years and fine of up to $10,000</a:t>
            </a:r>
          </a:p>
          <a:p>
            <a:pPr indent="-311150" lvl="0" marL="647700" rtl="0">
              <a:lnSpc>
                <a:spcPct val="1584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ct val="100000"/>
            </a:pPr>
            <a:r>
              <a:rPr lang="en" sz="1300" u="sng"/>
              <a:t>4-200 grams</a:t>
            </a:r>
            <a:r>
              <a:rPr lang="en" sz="1300"/>
              <a:t>: a 1st degree felony with a possible punishment of  5-99 years and up to a $10,000 fine</a:t>
            </a:r>
          </a:p>
          <a:p>
            <a:pPr indent="-311150" lvl="0" marL="647700" rtl="0">
              <a:lnSpc>
                <a:spcPct val="1584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ct val="100000"/>
            </a:pPr>
            <a:r>
              <a:rPr lang="en" sz="1300" u="sng"/>
              <a:t>200-400 grams</a:t>
            </a:r>
            <a:r>
              <a:rPr lang="en" sz="1300"/>
              <a:t>: a 1st degree enhanced felony punishable by 10-99 years in prison and a fine of up to $100,000</a:t>
            </a:r>
          </a:p>
          <a:p>
            <a:pPr indent="-311150" lvl="0" marL="647700" rtl="0">
              <a:lnSpc>
                <a:spcPct val="1584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ct val="100000"/>
            </a:pPr>
            <a:r>
              <a:rPr lang="en" sz="1300" u="sng"/>
              <a:t>400 grams or more</a:t>
            </a:r>
            <a:r>
              <a:rPr lang="en" sz="1300"/>
              <a:t>: a 1st degree enhanced felony punishable by life in prison or 15-99 years and a fine of up to $250,000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049" y="0"/>
            <a:ext cx="3812599" cy="2537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400" y="2722961"/>
            <a:ext cx="3812600" cy="2387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3681916" cy="23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690083"/>
            <a:ext cx="3681925" cy="2453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53725" y="1674837"/>
            <a:ext cx="3028950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http://www.drugabuse.gov/publications/research-reports/heroin/what-are-immediate-short-term-effects-heroin-use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http://www.addictionsearch.com/substance-addictions/114/heroin-substance-abuse-heroin-addiction/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http://luxury.rehabs.com/heroin-addiction/long-term-effects/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http://www.narconon.org/drug-abuse/heroin/nicknames.html</a:t>
            </a:r>
            <a:r>
              <a:rPr lang="en" sz="12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http://criminal.findlaw.com/criminal-charges/drug-dealing-and-drug-sales-charges.html</a:t>
            </a:r>
            <a:r>
              <a:rPr lang="en" sz="1200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http://blog.avivanalytical.com/2012/09/very-fast-heroin-analysis-role-of-flow.html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paraphernalia is used?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Rubber band or something to tie off your arm.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Needle for injection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Spoon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Lighter or matches to melt the heroin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150" y="2200350"/>
            <a:ext cx="4510850" cy="294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Heroin nicknames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Dragon (smoking heroin is called “Chasing the Dragon”)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Dope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Snowball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Big H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White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White Lady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China White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Mexican Mud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Horse</a:t>
            </a:r>
          </a:p>
          <a:p>
            <a:pPr indent="-317500" lvl="0" marL="457200" rtl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100000"/>
              <a:buFont typeface="Open Sans"/>
            </a:pPr>
            <a:r>
              <a:rPr lang="en" sz="14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Scag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150" y="1827375"/>
            <a:ext cx="4738674" cy="265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Short-Term Effects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 “rush”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Warm flushing of the skin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Dry mouth</a:t>
            </a:r>
            <a:br>
              <a:rPr lang="en"/>
            </a:b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Nausea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Vomiting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Severe itching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579" y="239925"/>
            <a:ext cx="2380270" cy="327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424" y="342712"/>
            <a:ext cx="2939850" cy="427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Long-Term Effects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599" cy="3889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Addiction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Tolerance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Physical Withdrawal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Psychological Withdrawal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Failure to quit</a:t>
            </a:r>
            <a:br>
              <a:rPr lang="en"/>
            </a:b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Disease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Blood-borne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Hepatitis B and C</a:t>
            </a:r>
          </a:p>
          <a:p>
            <a:pPr indent="-317500" lvl="0" marL="457200" rtl="0">
              <a:spcBef>
                <a:spcPts val="0"/>
              </a:spcBef>
              <a:buSzPct val="100000"/>
              <a:buChar char="●"/>
            </a:pPr>
            <a:r>
              <a:rPr lang="en" sz="1400"/>
              <a:t>HIV</a:t>
            </a:r>
          </a:p>
          <a:p>
            <a:pPr indent="-317500" lvl="0" marL="457200">
              <a:spcBef>
                <a:spcPts val="0"/>
              </a:spcBef>
              <a:buSzPct val="100000"/>
              <a:buChar char="●"/>
            </a:pPr>
            <a:r>
              <a:rPr lang="en" sz="1400"/>
              <a:t>Liver Cancer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0000" y="573225"/>
            <a:ext cx="4953299" cy="284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Long-Term Effects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152475"/>
            <a:ext cx="8520599" cy="3889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Hepatitis C (HCV)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Most prevalent blood-borne disease throughout world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57 percent of IV drug users may be infected with HCV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As many as 5.2 million people in the US may be infected with HCV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The risk of HCV increases in people who also have HIV</a:t>
            </a:r>
          </a:p>
          <a:p>
            <a:pPr lvl="0" rtl="0">
              <a:spcBef>
                <a:spcPts val="0"/>
              </a:spcBef>
              <a:buNone/>
            </a:pP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3975" y="3132575"/>
            <a:ext cx="2667699" cy="181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Long-Term Effects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599" cy="3889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The Lungs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Slows down central nervous system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Pneumonia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Tuberculosis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changes the physical structure of the brain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Withdrawal (</a:t>
            </a:r>
            <a:r>
              <a:rPr lang="en" sz="1200">
                <a:latin typeface="Verdana"/>
                <a:ea typeface="Verdana"/>
                <a:cs typeface="Verdana"/>
                <a:sym typeface="Verdana"/>
              </a:rPr>
              <a:t>restlessness, muscle and bone pain, insomnia, diarrhea, vomiting, cold flashes with goose bumps (“cold turkey”), and leg movements</a:t>
            </a:r>
            <a:r>
              <a:rPr lang="en"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Font typeface="Verdana"/>
              <a:buChar char="-"/>
            </a:pPr>
            <a:r>
              <a:rPr lang="en">
                <a:latin typeface="Verdana"/>
                <a:ea typeface="Verdana"/>
                <a:cs typeface="Verdana"/>
                <a:sym typeface="Verdana"/>
              </a:rPr>
              <a:t>long-term imbalances in neuronal and hormonal systems</a:t>
            </a:r>
          </a:p>
          <a:p>
            <a:pPr lvl="0" rtl="0">
              <a:spcBef>
                <a:spcPts val="0"/>
              </a:spcBef>
              <a:buNone/>
            </a:pP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6902" y="532650"/>
            <a:ext cx="3221674" cy="211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Long-Term Effects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599" cy="3889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</a:pPr>
            <a:r>
              <a:rPr lang="en" sz="2400"/>
              <a:t>Overdose (Ultimate side-effect)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Higher risk:</a:t>
            </a:r>
          </a:p>
          <a:p>
            <a:pPr indent="-317500" lvl="0" marL="457200" rtl="0">
              <a:lnSpc>
                <a:spcPct val="138888"/>
              </a:lnSpc>
              <a:spcBef>
                <a:spcPts val="0"/>
              </a:spcBef>
              <a:buSzPct val="100000"/>
              <a:buChar char="●"/>
            </a:pPr>
            <a:r>
              <a:rPr lang="en" sz="1400"/>
              <a:t>Are going through withdrawal</a:t>
            </a:r>
          </a:p>
          <a:p>
            <a:pPr indent="-317500" lvl="0" marL="457200" rtl="0">
              <a:lnSpc>
                <a:spcPct val="138888"/>
              </a:lnSpc>
              <a:spcBef>
                <a:spcPts val="0"/>
              </a:spcBef>
              <a:buSzPct val="100000"/>
              <a:buChar char="●"/>
            </a:pPr>
            <a:r>
              <a:rPr lang="en" sz="1400"/>
              <a:t>Have a reduced tolerance because they’ve been clean for a while</a:t>
            </a:r>
          </a:p>
          <a:p>
            <a:pPr indent="-317500" lvl="0" marL="457200" rtl="0">
              <a:lnSpc>
                <a:spcPct val="138888"/>
              </a:lnSpc>
              <a:spcBef>
                <a:spcPts val="0"/>
              </a:spcBef>
              <a:buSzPct val="100000"/>
              <a:buChar char="●"/>
            </a:pPr>
            <a:r>
              <a:rPr lang="en" sz="1400"/>
              <a:t>Mix heroin with other drugs, like cocaine, tranquilizers or alcohol</a:t>
            </a:r>
          </a:p>
          <a:p>
            <a:pPr indent="-317500" lvl="0" marL="457200" rtl="0">
              <a:lnSpc>
                <a:spcPct val="138888"/>
              </a:lnSpc>
              <a:spcBef>
                <a:spcPts val="0"/>
              </a:spcBef>
              <a:buSzPct val="100000"/>
              <a:buChar char="●"/>
            </a:pPr>
            <a:r>
              <a:rPr lang="en" sz="1400"/>
              <a:t>Have had an overdose in the past</a:t>
            </a:r>
          </a:p>
          <a:p>
            <a:pPr indent="-317500" lvl="0" marL="457200" rtl="0">
              <a:lnSpc>
                <a:spcPct val="138888"/>
              </a:lnSpc>
              <a:spcBef>
                <a:spcPts val="0"/>
              </a:spcBef>
              <a:buSzPct val="100000"/>
              <a:buChar char="●"/>
            </a:pPr>
            <a:r>
              <a:rPr lang="en" sz="1400"/>
              <a:t>Are depressed or suicidal</a:t>
            </a:r>
          </a:p>
          <a:p>
            <a:pPr indent="-228600" lvl="0" marL="457200" rtl="0">
              <a:lnSpc>
                <a:spcPct val="138888"/>
              </a:lnSpc>
              <a:spcBef>
                <a:spcPts val="0"/>
              </a:spcBef>
              <a:buChar char="-"/>
            </a:pPr>
            <a:r>
              <a:rPr lang="en"/>
              <a:t>Suppresses vital functions</a:t>
            </a:r>
          </a:p>
          <a:p>
            <a:pPr lvl="0" rtl="0">
              <a:lnSpc>
                <a:spcPct val="138888"/>
              </a:lnSpc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lvl="0" rtl="0">
              <a:spcBef>
                <a:spcPts val="0"/>
              </a:spcBef>
              <a:buNone/>
            </a:pP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075" y="2948275"/>
            <a:ext cx="3061474" cy="20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