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31" r:id="rId1"/>
  </p:sldMasterIdLst>
  <p:notesMasterIdLst>
    <p:notesMasterId r:id="rId39"/>
  </p:notesMasterIdLst>
  <p:sldIdLst>
    <p:sldId id="256" r:id="rId2"/>
    <p:sldId id="257" r:id="rId3"/>
    <p:sldId id="286" r:id="rId4"/>
    <p:sldId id="260" r:id="rId5"/>
    <p:sldId id="259" r:id="rId6"/>
    <p:sldId id="276" r:id="rId7"/>
    <p:sldId id="261" r:id="rId8"/>
    <p:sldId id="262" r:id="rId9"/>
    <p:sldId id="284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9" r:id="rId20"/>
    <p:sldId id="271" r:id="rId21"/>
    <p:sldId id="272" r:id="rId22"/>
    <p:sldId id="273" r:id="rId23"/>
    <p:sldId id="275" r:id="rId24"/>
    <p:sldId id="277" r:id="rId25"/>
    <p:sldId id="278" r:id="rId26"/>
    <p:sldId id="280" r:id="rId27"/>
    <p:sldId id="281" r:id="rId28"/>
    <p:sldId id="282" r:id="rId29"/>
    <p:sldId id="283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3"/>
    <p:restoredTop sz="95082"/>
  </p:normalViewPr>
  <p:slideViewPr>
    <p:cSldViewPr snapToGrid="0" snapToObjects="1">
      <p:cViewPr>
        <p:scale>
          <a:sx n="81" d="100"/>
          <a:sy n="81" d="100"/>
        </p:scale>
        <p:origin x="-784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F050F-9AF3-E24B-9A30-EF9BEE95F958}" type="datetimeFigureOut">
              <a:rPr lang="en-US" smtClean="0"/>
              <a:t>9/24/15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E5D2F-170B-6547-9819-D6E0F33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E5D2F-170B-6547-9819-D6E0F33584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7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20692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889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36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8904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343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071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01549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417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63948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19877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93941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258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83543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14205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23483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9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  <p:sldLayoutId id="2147484345" r:id="rId14"/>
    <p:sldLayoutId id="2147484346" r:id="rId15"/>
    <p:sldLayoutId id="2147484347" r:id="rId16"/>
  </p:sldLayoutIdLst>
  <p:transition xmlns:p14="http://schemas.microsoft.com/office/powerpoint/2010/main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90161"/>
            <a:ext cx="8915399" cy="1854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Chapter 23: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The Evolution of Populations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27889"/>
            <a:ext cx="8383587" cy="4043691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356475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en-US" smtClean="0"/>
              <a:t>8.  ________ </a:t>
            </a:r>
            <a:r>
              <a:rPr lang="en-US" dirty="0"/>
              <a:t>selection, also known as </a:t>
            </a:r>
            <a:r>
              <a:rPr lang="en-US" i="1" dirty="0"/>
              <a:t>mate choice</a:t>
            </a:r>
            <a:r>
              <a:rPr lang="en-US" dirty="0"/>
              <a:t>, is where individuals of one sex are picky when selecting a </a:t>
            </a:r>
            <a:r>
              <a:rPr lang="en-US"/>
              <a:t>mate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837792"/>
            <a:ext cx="8915400" cy="3073429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800" dirty="0" smtClean="0"/>
              <a:t>a. balancing</a:t>
            </a:r>
            <a:endParaRPr lang="en-US" sz="2800" dirty="0"/>
          </a:p>
          <a:p>
            <a:pPr marL="0" indent="0" fontAlgn="base">
              <a:buNone/>
            </a:pPr>
            <a:r>
              <a:rPr lang="en-US" sz="2800" dirty="0" smtClean="0"/>
              <a:t>b. natural</a:t>
            </a:r>
            <a:endParaRPr lang="en-US" sz="2800" dirty="0"/>
          </a:p>
          <a:p>
            <a:pPr marL="0" indent="0" fontAlgn="base">
              <a:buNone/>
            </a:pPr>
            <a:r>
              <a:rPr lang="en-US" sz="2800" dirty="0" smtClean="0"/>
              <a:t>c. intersexual</a:t>
            </a:r>
            <a:endParaRPr lang="en-US" sz="2800" dirty="0"/>
          </a:p>
          <a:p>
            <a:pPr marL="0" indent="0" fontAlgn="base">
              <a:buNone/>
            </a:pPr>
            <a:r>
              <a:rPr lang="en-US" sz="2800" dirty="0" smtClean="0"/>
              <a:t>d. </a:t>
            </a:r>
            <a:r>
              <a:rPr lang="en-US" sz="2800" dirty="0" err="1" smtClean="0"/>
              <a:t>intrasexual</a:t>
            </a:r>
            <a:endParaRPr lang="en-US" sz="2800" dirty="0"/>
          </a:p>
          <a:p>
            <a:pPr marL="0" indent="0" fontAlgn="base">
              <a:buNone/>
            </a:pPr>
            <a:r>
              <a:rPr lang="en-US" sz="2800" dirty="0" smtClean="0"/>
              <a:t>e. mate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285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23.1: Genetic Variation Makes Evolution possible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9212" y="2254469"/>
            <a:ext cx="8875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___________ </a:t>
            </a:r>
            <a:r>
              <a:rPr lang="en-US" sz="2400" dirty="0"/>
              <a:t>do not evolve, </a:t>
            </a:r>
            <a:r>
              <a:rPr lang="en-US" sz="2400" dirty="0" smtClean="0"/>
              <a:t>___________</a:t>
            </a:r>
            <a:r>
              <a:rPr lang="en-US" sz="2400" b="1" dirty="0" smtClean="0"/>
              <a:t> </a:t>
            </a:r>
            <a:r>
              <a:rPr lang="en-US" sz="2400" dirty="0"/>
              <a:t>evolve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2. We can define evolution on its smallest scale, called </a:t>
            </a:r>
            <a:r>
              <a:rPr lang="en-US" sz="2400" dirty="0" smtClean="0"/>
              <a:t>_______________, </a:t>
            </a:r>
            <a:r>
              <a:rPr lang="en-US" sz="2400" dirty="0"/>
              <a:t>as change in allele frequencies in a population over generations.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3. Natural selection acts on </a:t>
            </a:r>
            <a:r>
              <a:rPr lang="en-US" sz="2400" dirty="0" smtClean="0"/>
              <a:t>__________, </a:t>
            </a:r>
            <a:r>
              <a:rPr lang="en-US" sz="2400" dirty="0"/>
              <a:t>but the evolutionary impact of natural selection is only apparent in the changes in a </a:t>
            </a:r>
            <a:r>
              <a:rPr lang="en-US" sz="2400" dirty="0" smtClean="0"/>
              <a:t>___________ </a:t>
            </a:r>
            <a:r>
              <a:rPr lang="en-US" sz="2400" dirty="0"/>
              <a:t>of </a:t>
            </a:r>
            <a:r>
              <a:rPr lang="en-US" sz="2400" dirty="0" smtClean="0"/>
              <a:t>___________ </a:t>
            </a:r>
            <a:r>
              <a:rPr lang="en-US" sz="2400" dirty="0"/>
              <a:t>over time.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8508" y="2212428"/>
            <a:ext cx="703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Individuals                            Populations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9212" y="3292732"/>
            <a:ext cx="245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Microevolution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0828" y="4420048"/>
            <a:ext cx="5171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Individuals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Population	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Organisms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16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95" y="666629"/>
            <a:ext cx="8915400" cy="5559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4. There are three main mechanisms that can cause allele frequency change</a:t>
            </a:r>
            <a:r>
              <a:rPr lang="en-US" sz="2400" dirty="0" smtClean="0"/>
              <a:t>:_________________, ____________ </a:t>
            </a:r>
            <a:r>
              <a:rPr lang="en-US" sz="2400" dirty="0"/>
              <a:t>and </a:t>
            </a:r>
            <a:r>
              <a:rPr lang="en-US" sz="2400" dirty="0" smtClean="0"/>
              <a:t>__________. </a:t>
            </a:r>
            <a:r>
              <a:rPr lang="en-US" sz="2400" dirty="0"/>
              <a:t>However, only </a:t>
            </a:r>
            <a:r>
              <a:rPr lang="en-US" sz="2400" dirty="0" smtClean="0"/>
              <a:t>_________________</a:t>
            </a:r>
            <a:r>
              <a:rPr lang="en-US" sz="2400" dirty="0"/>
              <a:t>is adaptive. 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5</a:t>
            </a:r>
            <a:r>
              <a:rPr lang="en-US" sz="2400" dirty="0" smtClean="0"/>
              <a:t>.____________________</a:t>
            </a:r>
            <a:r>
              <a:rPr lang="en-US" sz="2400" dirty="0"/>
              <a:t>can be classified on an either-or basis, </a:t>
            </a:r>
            <a:r>
              <a:rPr lang="en-US" sz="2400" dirty="0" smtClean="0"/>
              <a:t>while _______________________ are </a:t>
            </a:r>
            <a:r>
              <a:rPr lang="en-US" sz="2400" dirty="0"/>
              <a:t>heritable features that vary along a continuum within a population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6.Individual variations often reflect</a:t>
            </a:r>
            <a:r>
              <a:rPr lang="en-US" sz="2400" dirty="0" smtClean="0"/>
              <a:t>__________________, </a:t>
            </a:r>
            <a:r>
              <a:rPr lang="en-US" sz="2400" dirty="0"/>
              <a:t>differences among individuals in the composition of their </a:t>
            </a:r>
            <a:r>
              <a:rPr lang="en-US" sz="2400" dirty="0" smtClean="0"/>
              <a:t>______ </a:t>
            </a:r>
            <a:r>
              <a:rPr lang="en-US" sz="2400" dirty="0"/>
              <a:t>or other DNA segments.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1596" y="1019331"/>
            <a:ext cx="954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					  Natural selection   genetic drift 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gene flow                            Natural selection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0" y="2370666"/>
            <a:ext cx="5125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Discrete characters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	 </a:t>
            </a:r>
            <a:r>
              <a:rPr lang="en-US" sz="2400" b="1" dirty="0">
                <a:solidFill>
                  <a:srgbClr val="FF0000"/>
                </a:solidFill>
              </a:rPr>
              <a:t>quantitative </a:t>
            </a:r>
            <a:r>
              <a:rPr lang="en-US" sz="2400" b="1" dirty="0" smtClean="0">
                <a:solidFill>
                  <a:srgbClr val="FF0000"/>
                </a:solidFill>
              </a:rPr>
              <a:t>characters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1594" y="4113968"/>
            <a:ext cx="7975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											 genetic variation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genes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649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432" y="430923"/>
            <a:ext cx="9329519" cy="60206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7. An example of </a:t>
            </a:r>
            <a:r>
              <a:rPr lang="en-US" sz="2400" dirty="0" smtClean="0"/>
              <a:t>______________________ </a:t>
            </a:r>
            <a:r>
              <a:rPr lang="en-US" sz="2400" dirty="0"/>
              <a:t>is the caterpillars of the moth  </a:t>
            </a:r>
            <a:r>
              <a:rPr lang="en-US" sz="2400" dirty="0" smtClean="0"/>
              <a:t>___________________, </a:t>
            </a:r>
            <a:r>
              <a:rPr lang="en-US" sz="2400" dirty="0"/>
              <a:t>who owe their different appearances to chemicals in their diet.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8</a:t>
            </a:r>
            <a:r>
              <a:rPr lang="en-US" sz="2400" dirty="0"/>
              <a:t>. Gene variability can be quantified as the </a:t>
            </a:r>
            <a:r>
              <a:rPr lang="en-US" sz="2400" dirty="0" smtClean="0"/>
              <a:t>_________</a:t>
            </a:r>
          </a:p>
          <a:p>
            <a:pPr marL="0" indent="0">
              <a:buNone/>
            </a:pPr>
            <a:r>
              <a:rPr lang="en-US" sz="2400" dirty="0" smtClean="0"/>
              <a:t>_______________, </a:t>
            </a:r>
            <a:r>
              <a:rPr lang="en-US" sz="2400" dirty="0"/>
              <a:t>the average percentage of a loci that are heterozygous. </a:t>
            </a:r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Example: On average, the fruit fly </a:t>
            </a:r>
            <a:r>
              <a:rPr lang="en-US" sz="2400" i="1" dirty="0" err="1" smtClean="0"/>
              <a:t>Drosophilia</a:t>
            </a:r>
            <a:r>
              <a:rPr lang="en-US" sz="2400" i="1" dirty="0" smtClean="0"/>
              <a:t> melanogaster</a:t>
            </a:r>
            <a:r>
              <a:rPr lang="en-US" sz="2400" dirty="0" smtClean="0"/>
              <a:t> is heterozygous for about 1,920 of its 13,700 loci (14%) and homozygous for the rest. Therefore, a </a:t>
            </a:r>
            <a:r>
              <a:rPr lang="en-US" sz="2400" i="1" dirty="0" smtClean="0"/>
              <a:t>D. melanogaster</a:t>
            </a:r>
            <a:r>
              <a:rPr lang="en-US" sz="2400" dirty="0" smtClean="0"/>
              <a:t> population has an average </a:t>
            </a:r>
            <a:r>
              <a:rPr lang="en-US" sz="2400" dirty="0" err="1" smtClean="0"/>
              <a:t>heterozygosity</a:t>
            </a:r>
            <a:r>
              <a:rPr lang="en-US" sz="2400" dirty="0" smtClean="0"/>
              <a:t> of 14%.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9</a:t>
            </a:r>
            <a:r>
              <a:rPr lang="en-US" sz="2400" dirty="0"/>
              <a:t>. One method of identifying </a:t>
            </a:r>
            <a:r>
              <a:rPr lang="en-US" sz="2400" dirty="0" smtClean="0"/>
              <a:t>__________________is to survey the protein products of genes using gel electrophoresis.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91466" y="312389"/>
            <a:ext cx="594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		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nonheritable</a:t>
            </a:r>
            <a:r>
              <a:rPr lang="en-US" sz="2400" b="1" dirty="0" smtClean="0">
                <a:solidFill>
                  <a:srgbClr val="FF0000"/>
                </a:solidFill>
              </a:rPr>
              <a:t> variation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Nemoria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arizonaria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432" y="1964519"/>
            <a:ext cx="893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														 Average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heterozygosity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3266" y="5328179"/>
            <a:ext cx="281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heterozygous loci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812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513" y="1066591"/>
            <a:ext cx="8915400" cy="5216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10. To measure </a:t>
            </a:r>
            <a:r>
              <a:rPr lang="en-US" sz="2400" dirty="0" smtClean="0"/>
              <a:t>____________________, </a:t>
            </a:r>
            <a:r>
              <a:rPr lang="en-US" sz="2400" dirty="0"/>
              <a:t>biologists compare the DNA sequences of two individuals in a population and then average the data from many such comparisons.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11. </a:t>
            </a:r>
            <a:r>
              <a:rPr lang="en-US" sz="2400" dirty="0" smtClean="0"/>
              <a:t>_____________________ </a:t>
            </a:r>
            <a:r>
              <a:rPr lang="en-US" sz="2400" dirty="0"/>
              <a:t>is the differences in the genetic composition of separate </a:t>
            </a:r>
            <a:r>
              <a:rPr lang="en-US" sz="2400" dirty="0" smtClean="0"/>
              <a:t>populations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12. </a:t>
            </a:r>
            <a:r>
              <a:rPr lang="en-US" sz="2400" dirty="0" smtClean="0"/>
              <a:t>A ______ is </a:t>
            </a:r>
            <a:r>
              <a:rPr lang="en-US" sz="2400" dirty="0"/>
              <a:t>a graded change in a character along a geographic axis.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6000" y="1024362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nucleotide variability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8604" y="2760133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Geographic </a:t>
            </a:r>
            <a:r>
              <a:rPr lang="en-US" sz="2400" b="1" dirty="0" smtClean="0">
                <a:solidFill>
                  <a:srgbClr val="FF0000"/>
                </a:solidFill>
              </a:rPr>
              <a:t>variation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0533" y="4060014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cline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06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886" y="667406"/>
            <a:ext cx="8915400" cy="5607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13. Chromosomal changes that delete, disrupt, or rearrange many loci at once are usually ________.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14. A change of as little as one base in a gene, called </a:t>
            </a:r>
            <a:r>
              <a:rPr lang="en-US" sz="2400" dirty="0" smtClean="0"/>
              <a:t>a ______________ </a:t>
            </a:r>
            <a:r>
              <a:rPr lang="en-US" sz="2400" dirty="0"/>
              <a:t>, can have a significant impact on the phenotype, as in sickle-cell disease.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15. In organisms that reproduce________ , most of the genetic variation in a population results from the unique combination of alleles that each individual receives from its </a:t>
            </a:r>
            <a:r>
              <a:rPr lang="en-US" sz="2400" dirty="0" smtClean="0"/>
              <a:t>_______.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74221" y="405173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46533" y="1016000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Harmful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8886" y="2336800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oint mutation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0" y="3683029"/>
            <a:ext cx="5960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									   sexually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parents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778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04" y="574186"/>
            <a:ext cx="8911687" cy="1280890"/>
          </a:xfrm>
        </p:spPr>
        <p:txBody>
          <a:bodyPr/>
          <a:lstStyle/>
          <a:p>
            <a:r>
              <a:rPr lang="en-US" b="1" dirty="0" smtClean="0"/>
              <a:t>23.2: The Hardy-Weinberg Equilibrium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35" y="1905000"/>
            <a:ext cx="4911461" cy="4229100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198067" y="2575034"/>
            <a:ext cx="3610305" cy="377762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Key Ideas:</a:t>
            </a:r>
          </a:p>
          <a:p>
            <a:r>
              <a:rPr lang="en-US" sz="2000" dirty="0"/>
              <a:t>The frequency of each allele in a population that is not effected by evolution. </a:t>
            </a:r>
            <a:endParaRPr lang="en-US" sz="2000" dirty="0" smtClean="0"/>
          </a:p>
          <a:p>
            <a:r>
              <a:rPr lang="en-US" sz="2000" dirty="0" smtClean="0"/>
              <a:t>Conditions for Hardy-Weinberg Equilibrium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32153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499" y="668779"/>
            <a:ext cx="8911687" cy="999738"/>
          </a:xfrm>
        </p:spPr>
        <p:txBody>
          <a:bodyPr>
            <a:noAutofit/>
          </a:bodyPr>
          <a:lstStyle/>
          <a:p>
            <a:r>
              <a:rPr lang="en-US" dirty="0" smtClean="0"/>
              <a:t>Practice Problem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499" y="1668517"/>
            <a:ext cx="8915400" cy="4687614"/>
          </a:xfrm>
        </p:spPr>
        <p:txBody>
          <a:bodyPr>
            <a:noAutofit/>
          </a:bodyPr>
          <a:lstStyle/>
          <a:p>
            <a:r>
              <a:rPr lang="en-US" sz="2400" dirty="0" smtClean="0"/>
              <a:t>You </a:t>
            </a:r>
            <a:r>
              <a:rPr lang="en-US" sz="2400" dirty="0"/>
              <a:t>have sampled a population in which you know that the percentage of the homozygous recessive genotype (aa) is 36%. Using that 36%, calculate the following: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a) The </a:t>
            </a:r>
            <a:r>
              <a:rPr lang="en-US" sz="2400" dirty="0"/>
              <a:t>frequency of the "aa" genotype.</a:t>
            </a:r>
          </a:p>
          <a:p>
            <a:pPr marL="0" indent="0">
              <a:buNone/>
            </a:pPr>
            <a:r>
              <a:rPr lang="en-US" sz="2400" dirty="0" smtClean="0"/>
              <a:t>		b) The </a:t>
            </a:r>
            <a:r>
              <a:rPr lang="en-US" sz="2400" dirty="0"/>
              <a:t>frequency of the "a" allele.</a:t>
            </a:r>
          </a:p>
          <a:p>
            <a:pPr marL="0" indent="0">
              <a:buNone/>
            </a:pPr>
            <a:r>
              <a:rPr lang="en-US" sz="2400" dirty="0" smtClean="0"/>
              <a:t>		c) The </a:t>
            </a:r>
            <a:r>
              <a:rPr lang="en-US" sz="2400" dirty="0"/>
              <a:t>frequency of the "A" allele.</a:t>
            </a:r>
          </a:p>
          <a:p>
            <a:pPr marL="0" indent="0">
              <a:buNone/>
            </a:pPr>
            <a:r>
              <a:rPr lang="en-US" sz="2400" dirty="0" smtClean="0"/>
              <a:t>		d) The </a:t>
            </a:r>
            <a:r>
              <a:rPr lang="en-US" sz="2400" dirty="0"/>
              <a:t>frequencies of the genotypes "AA" and "Aa."</a:t>
            </a:r>
          </a:p>
          <a:p>
            <a:pPr marL="0" indent="0">
              <a:buNone/>
            </a:pPr>
            <a:r>
              <a:rPr lang="en-US" sz="2400" dirty="0" smtClean="0"/>
              <a:t>		e) The </a:t>
            </a:r>
            <a:r>
              <a:rPr lang="en-US" sz="2400" dirty="0"/>
              <a:t>frequencies of the two possible phenotypes if </a:t>
            </a:r>
            <a:r>
              <a:rPr lang="en-US" sz="2400" dirty="0" smtClean="0"/>
              <a:t>			"</a:t>
            </a:r>
            <a:r>
              <a:rPr lang="en-US" sz="2400" dirty="0"/>
              <a:t>A" is completely dominant over "a."</a:t>
            </a:r>
          </a:p>
        </p:txBody>
      </p:sp>
    </p:spTree>
    <p:extLst>
      <p:ext uri="{BB962C8B-B14F-4D97-AF65-F5344CB8AC3E}">
        <p14:creationId xmlns:p14="http://schemas.microsoft.com/office/powerpoint/2010/main" val="5493675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08386"/>
            <a:ext cx="8915400" cy="5181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rather large population of Biology instructors have 396 red-sided individuals and 557 tan-sided individuals. Assume that red is totally recessive. Please calculate the following: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a) The </a:t>
            </a:r>
            <a:r>
              <a:rPr lang="en-US" sz="2000" dirty="0"/>
              <a:t>allele frequencies of each allele.</a:t>
            </a:r>
          </a:p>
          <a:p>
            <a:pPr marL="0" indent="0">
              <a:buNone/>
            </a:pPr>
            <a:r>
              <a:rPr lang="en-US" sz="2000" dirty="0" smtClean="0"/>
              <a:t>		b) The </a:t>
            </a:r>
            <a:r>
              <a:rPr lang="en-US" sz="2000" dirty="0"/>
              <a:t>expected genotype frequencies.</a:t>
            </a:r>
          </a:p>
          <a:p>
            <a:pPr marL="0" indent="0">
              <a:buNone/>
            </a:pPr>
            <a:r>
              <a:rPr lang="en-US" sz="2000" dirty="0" smtClean="0"/>
              <a:t>		c) The </a:t>
            </a:r>
            <a:r>
              <a:rPr lang="en-US" sz="2000" dirty="0"/>
              <a:t>number of heterozygous individuals that you would </a:t>
            </a:r>
            <a:r>
              <a:rPr lang="en-US" sz="2000" dirty="0" smtClean="0"/>
              <a:t>				predict </a:t>
            </a:r>
            <a:r>
              <a:rPr lang="en-US" sz="2000" dirty="0"/>
              <a:t>to be in this population.</a:t>
            </a:r>
          </a:p>
          <a:p>
            <a:pPr marL="0" indent="0">
              <a:buNone/>
            </a:pPr>
            <a:r>
              <a:rPr lang="en-US" sz="2000" dirty="0" smtClean="0"/>
              <a:t>		d) The </a:t>
            </a:r>
            <a:r>
              <a:rPr lang="en-US" sz="2000" dirty="0"/>
              <a:t>expected phenotype frequencies.</a:t>
            </a:r>
          </a:p>
          <a:p>
            <a:pPr marL="0" indent="0">
              <a:buNone/>
            </a:pPr>
            <a:r>
              <a:rPr lang="en-US" sz="2000" dirty="0" smtClean="0"/>
              <a:t>		e) Conditions </a:t>
            </a:r>
            <a:r>
              <a:rPr lang="en-US" sz="2000" dirty="0"/>
              <a:t>happen to be really good this year for breeding </a:t>
            </a:r>
            <a:r>
              <a:rPr lang="en-US" sz="2000" dirty="0" smtClean="0"/>
              <a:t>			and </a:t>
            </a:r>
            <a:r>
              <a:rPr lang="en-US" sz="2000" dirty="0"/>
              <a:t>next year there are 1,245 young "potential" Biology </a:t>
            </a:r>
            <a:r>
              <a:rPr lang="en-US" sz="2000" dirty="0" smtClean="0"/>
              <a:t>					instructors</a:t>
            </a:r>
            <a:r>
              <a:rPr lang="en-US" sz="2000" dirty="0"/>
              <a:t>. Assuming that all of the Hardy-Weinberg conditions </a:t>
            </a:r>
            <a:r>
              <a:rPr lang="en-US" sz="2000" dirty="0" smtClean="0"/>
              <a:t>			are </a:t>
            </a:r>
            <a:r>
              <a:rPr lang="en-US" sz="2000" dirty="0"/>
              <a:t>met, how many of these would you expect to be red-sided </a:t>
            </a:r>
            <a:r>
              <a:rPr lang="en-US" sz="2000" dirty="0" smtClean="0"/>
              <a:t>		and </a:t>
            </a:r>
            <a:r>
              <a:rPr lang="en-US" sz="2000" dirty="0"/>
              <a:t>how many tan-sided?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54791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Pools and Allele Frequencies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31557" y="1770993"/>
            <a:ext cx="8915400" cy="4535214"/>
          </a:xfrm>
        </p:spPr>
        <p:txBody>
          <a:bodyPr>
            <a:noAutofit/>
          </a:bodyPr>
          <a:lstStyle/>
          <a:p>
            <a:r>
              <a:rPr lang="en-US" sz="2800" dirty="0"/>
              <a:t>What is a </a:t>
            </a:r>
            <a:r>
              <a:rPr lang="en-US" sz="2800" i="1" dirty="0"/>
              <a:t>population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 We </a:t>
            </a:r>
            <a:r>
              <a:rPr lang="en-US" sz="2800" dirty="0"/>
              <a:t>can characterize a population's genetic makeup by describing its </a:t>
            </a:r>
            <a:r>
              <a:rPr lang="en-US" sz="2800" dirty="0" smtClean="0"/>
              <a:t>______ _____, </a:t>
            </a:r>
            <a:r>
              <a:rPr lang="en-US" sz="2800" dirty="0"/>
              <a:t>which consists of all copies of every type of allele </a:t>
            </a:r>
            <a:r>
              <a:rPr lang="en-US" sz="2800" dirty="0" smtClean="0"/>
              <a:t>at  every locus </a:t>
            </a:r>
            <a:r>
              <a:rPr lang="en-US" sz="2800" dirty="0"/>
              <a:t>in all members of the population.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Note</a:t>
            </a:r>
            <a:r>
              <a:rPr lang="en-US" sz="2800" i="1" dirty="0"/>
              <a:t>: _______ is a variant in similar </a:t>
            </a:r>
            <a:r>
              <a:rPr lang="en-US" sz="2800" i="1" dirty="0" smtClean="0"/>
              <a:t>DNA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59820" y="4368800"/>
            <a:ext cx="22889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g</a:t>
            </a:r>
            <a:r>
              <a:rPr lang="en-US" sz="2700" b="1" dirty="0" smtClean="0">
                <a:solidFill>
                  <a:srgbClr val="FF0000"/>
                </a:solidFill>
              </a:rPr>
              <a:t>ene    pool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6864" y="2451718"/>
            <a:ext cx="8124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group of individuals of the same species that live in the same area and interbreed, producing fertile offspring.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0457" y="5782987"/>
            <a:ext cx="178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Locus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980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321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Must Know: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59429"/>
            <a:ext cx="8915400" cy="4455886"/>
          </a:xfrm>
        </p:spPr>
        <p:txBody>
          <a:bodyPr>
            <a:noAutofit/>
          </a:bodyPr>
          <a:lstStyle/>
          <a:p>
            <a:pPr fontAlgn="base"/>
            <a:r>
              <a:rPr lang="en-US" sz="2800" b="1" dirty="0"/>
              <a:t>How mutation and sexual reproduction each produce genetic variation.</a:t>
            </a:r>
          </a:p>
          <a:p>
            <a:pPr fontAlgn="base"/>
            <a:r>
              <a:rPr lang="en-US" sz="2800" b="1" dirty="0"/>
              <a:t>the conditions for Hardy-Weinberg equilibrium.</a:t>
            </a:r>
          </a:p>
          <a:p>
            <a:pPr fontAlgn="base"/>
            <a:r>
              <a:rPr lang="en-US" sz="2800" b="1" dirty="0"/>
              <a:t>How to use the Hardy Weinberg equation to calculate allele frequencies to test whether a population is evolving.</a:t>
            </a:r>
          </a:p>
          <a:p>
            <a:pPr fontAlgn="base"/>
            <a:r>
              <a:rPr lang="en-US" sz="2800" b="1" dirty="0"/>
              <a:t>What effects genetic drift migration or selection may have on population, and analyze data to justify your prediction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82495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876" y="1513990"/>
            <a:ext cx="9344736" cy="2922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The </a:t>
            </a:r>
            <a:r>
              <a:rPr lang="en-US" sz="3200" b="1" dirty="0"/>
              <a:t>Hardy-Weinberg Equilibrium</a:t>
            </a:r>
            <a:endParaRPr lang="en-US" sz="3200" dirty="0"/>
          </a:p>
          <a:p>
            <a:pPr marL="0" indent="0">
              <a:buNone/>
            </a:pPr>
            <a:r>
              <a:rPr lang="en-US" sz="2400" dirty="0"/>
              <a:t>The gene pool of a population that is evolving can be described by the </a:t>
            </a:r>
            <a:r>
              <a:rPr lang="en-US" sz="2400" dirty="0" smtClean="0"/>
              <a:t>_________________________. </a:t>
            </a:r>
            <a:r>
              <a:rPr lang="en-US" sz="2400" dirty="0"/>
              <a:t>This principle states that the frequencies of alleles and genotypes in a population will remain constant from generation to generation</a:t>
            </a:r>
            <a:r>
              <a:rPr lang="en-US" sz="2400" dirty="0" smtClean="0"/>
              <a:t>, provided </a:t>
            </a:r>
            <a:r>
              <a:rPr lang="en-US" sz="2400" dirty="0"/>
              <a:t>that only </a:t>
            </a:r>
            <a:r>
              <a:rPr lang="en-US" sz="2400" dirty="0" smtClean="0"/>
              <a:t>___________ </a:t>
            </a:r>
            <a:r>
              <a:rPr lang="en-US" sz="2400" dirty="0"/>
              <a:t>segregation and </a:t>
            </a:r>
            <a:r>
              <a:rPr lang="en-US" sz="2400" dirty="0" smtClean="0"/>
              <a:t>______________ </a:t>
            </a:r>
            <a:r>
              <a:rPr lang="en-US" sz="2400" dirty="0"/>
              <a:t>of alleles are at work.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9876" y="2497875"/>
            <a:ext cx="77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         		    Hardy-Weinberg principle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								            Mendelian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recombination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533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726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 smtClean="0"/>
              <a:t>Change </a:t>
            </a:r>
            <a:r>
              <a:rPr lang="en-US" sz="2200" dirty="0"/>
              <a:t>can occur when at least one of the following five conditions of Hardy-Weinberg Equilibrium is not met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1. </a:t>
            </a:r>
            <a:r>
              <a:rPr lang="en-US" sz="2200" b="1" dirty="0"/>
              <a:t>No Mutations</a:t>
            </a:r>
            <a:r>
              <a:rPr lang="en-US" sz="2200" dirty="0"/>
              <a:t>; The gene pool is modified if </a:t>
            </a:r>
            <a:r>
              <a:rPr lang="en-US" sz="2200" dirty="0" smtClean="0"/>
              <a:t>__________ </a:t>
            </a:r>
            <a:r>
              <a:rPr lang="en-US" sz="2200" dirty="0"/>
              <a:t>alter alleles or if entire genes are </a:t>
            </a:r>
            <a:r>
              <a:rPr lang="en-US" sz="2200" dirty="0" smtClean="0"/>
              <a:t>________ </a:t>
            </a:r>
            <a:r>
              <a:rPr lang="en-US" sz="2200" dirty="0"/>
              <a:t>or </a:t>
            </a:r>
            <a:r>
              <a:rPr lang="en-US" sz="2200" dirty="0" smtClean="0"/>
              <a:t>___________.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2. </a:t>
            </a:r>
            <a:r>
              <a:rPr lang="en-US" sz="2200" b="1" dirty="0"/>
              <a:t>Random Mating; </a:t>
            </a:r>
            <a:r>
              <a:rPr lang="en-US" sz="2200" dirty="0"/>
              <a:t>If individuals </a:t>
            </a:r>
            <a:r>
              <a:rPr lang="en-US" sz="2200" dirty="0" smtClean="0"/>
              <a:t>mate </a:t>
            </a:r>
            <a:r>
              <a:rPr lang="en-US" sz="2200" dirty="0"/>
              <a:t>preferentially then ________ mixing </a:t>
            </a:r>
            <a:r>
              <a:rPr lang="en-US" sz="2200" dirty="0" smtClean="0"/>
              <a:t>of gametes </a:t>
            </a:r>
            <a:r>
              <a:rPr lang="en-US" sz="2200" dirty="0"/>
              <a:t>does not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/>
              <a:t>3. </a:t>
            </a:r>
            <a:r>
              <a:rPr lang="en-US" sz="2200" b="1" dirty="0"/>
              <a:t>No Natural Selection; </a:t>
            </a:r>
            <a:r>
              <a:rPr lang="en-US" sz="2200" dirty="0"/>
              <a:t>Differences in the </a:t>
            </a:r>
            <a:r>
              <a:rPr lang="en-US" sz="2200" dirty="0" smtClean="0"/>
              <a:t>_________ </a:t>
            </a:r>
            <a:r>
              <a:rPr lang="en-US" sz="2200" dirty="0"/>
              <a:t>and </a:t>
            </a:r>
            <a:r>
              <a:rPr lang="en-US" sz="2200" dirty="0" smtClean="0"/>
              <a:t>___________ </a:t>
            </a:r>
            <a:r>
              <a:rPr lang="en-US" sz="2200" dirty="0"/>
              <a:t>success in individuals carrying different genotype frequencies change</a:t>
            </a:r>
            <a:r>
              <a:rPr lang="en-US" sz="2200" dirty="0" smtClean="0"/>
              <a:t>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4. </a:t>
            </a:r>
            <a:r>
              <a:rPr lang="en-US" sz="2200" b="1" dirty="0"/>
              <a:t>Extremely Large Population Size; </a:t>
            </a:r>
            <a:r>
              <a:rPr lang="en-US" sz="2200" dirty="0"/>
              <a:t>The _________ the population, the more likely allele frequency will fluctuate by chance.</a:t>
            </a:r>
          </a:p>
          <a:p>
            <a:pPr marL="0" indent="0">
              <a:buNone/>
            </a:pPr>
            <a:r>
              <a:rPr lang="en-US" sz="2200" dirty="0"/>
              <a:t>5. </a:t>
            </a:r>
            <a:r>
              <a:rPr lang="en-US" sz="2200" b="1" dirty="0"/>
              <a:t>No Gene Flow; </a:t>
            </a:r>
            <a:r>
              <a:rPr lang="en-US" sz="2200" dirty="0"/>
              <a:t>By moving alleles into and out of populations, gene flow can alter allele frequencies.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520263"/>
            <a:ext cx="8513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Conditions for the Hardy-Weinberg Equilibrium :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37934" y="2956424"/>
            <a:ext cx="6966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						 Mutations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eleted      duplicated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										 random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						   survival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reproductive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					     smaller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222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23.3 Natural Selection, Genetic Drift, and Gene Flow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2925" y="2396357"/>
            <a:ext cx="79931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The _______ the sample size, the more likely the deviation in the sample size is affected by chance.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2. Genetic drift is the process of.....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2457" y="2396357"/>
            <a:ext cx="140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Smaller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2925" y="468820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unpredicted fluctuations from one generation to the next caused by chance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644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494" y="225396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When a few individuals become ________ from a larger population, this smaller group may establish  a new population whose </a:t>
            </a:r>
            <a:r>
              <a:rPr lang="en-US" sz="2400" dirty="0" smtClean="0"/>
              <a:t>_____ _____ </a:t>
            </a:r>
            <a:r>
              <a:rPr lang="en-US" sz="2400" dirty="0"/>
              <a:t>differs from the source population; this is called the founder </a:t>
            </a:r>
            <a:r>
              <a:rPr lang="en-US" sz="2400" dirty="0" smtClean="0"/>
              <a:t>effect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4. The Bottleneck Effect occurs after a severe </a:t>
            </a:r>
            <a:r>
              <a:rPr lang="en-US" sz="2400" dirty="0" smtClean="0"/>
              <a:t>_____ </a:t>
            </a:r>
            <a:r>
              <a:rPr lang="en-US" sz="2400" dirty="0"/>
              <a:t>in population size leaving the gene pool to the survivors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1" y="2253968"/>
            <a:ext cx="5094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                  isolated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gene  pool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8494" y="348338"/>
            <a:ext cx="8911687" cy="1280890"/>
          </a:xfrm>
        </p:spPr>
        <p:txBody>
          <a:bodyPr/>
          <a:lstStyle/>
          <a:p>
            <a:r>
              <a:rPr lang="en-US" b="1" dirty="0" smtClean="0"/>
              <a:t>23.3 Natural Selection, Genetic Drift, and Gene Flow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58514" y="4789278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rop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185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651" y="1815288"/>
            <a:ext cx="8915400" cy="4062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Key </a:t>
            </a:r>
            <a:r>
              <a:rPr lang="en-US" sz="2400" b="1" dirty="0"/>
              <a:t>Points on Genetic Drift:</a:t>
            </a:r>
          </a:p>
          <a:p>
            <a:pPr fontAlgn="base"/>
            <a:r>
              <a:rPr lang="en-US" sz="2400" dirty="0"/>
              <a:t>Genetic drift is significant in small populations</a:t>
            </a:r>
          </a:p>
          <a:p>
            <a:pPr fontAlgn="base"/>
            <a:r>
              <a:rPr lang="en-US" sz="2400" dirty="0"/>
              <a:t>Genetic drift can cause allele frequencies to change at random</a:t>
            </a:r>
          </a:p>
          <a:p>
            <a:pPr fontAlgn="base"/>
            <a:r>
              <a:rPr lang="en-US" sz="2400" dirty="0"/>
              <a:t>Genetic drift can lead to a loss of genetic variation within populations</a:t>
            </a:r>
          </a:p>
          <a:p>
            <a:pPr fontAlgn="base"/>
            <a:r>
              <a:rPr lang="en-US" sz="2400" dirty="0"/>
              <a:t>Genetic drift can cause harmful alleles to become </a:t>
            </a:r>
            <a:r>
              <a:rPr lang="en-US" sz="2400" dirty="0" smtClean="0"/>
              <a:t>fixed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6. </a:t>
            </a:r>
            <a:r>
              <a:rPr lang="en-US" sz="2400" b="1" dirty="0"/>
              <a:t>Gene Flow: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8364" y="304796"/>
            <a:ext cx="8911687" cy="1280890"/>
          </a:xfrm>
        </p:spPr>
        <p:txBody>
          <a:bodyPr/>
          <a:lstStyle/>
          <a:p>
            <a:r>
              <a:rPr lang="en-US" b="1" dirty="0" smtClean="0"/>
              <a:t>23.3 Natural Selection, Genetic Drift, and Gene Flow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27550" y="5691639"/>
            <a:ext cx="822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transfer of alleles into or out of a population due to the movement of fertile individuals or their gametes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787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504" y="450690"/>
            <a:ext cx="8911687" cy="1280890"/>
          </a:xfrm>
        </p:spPr>
        <p:txBody>
          <a:bodyPr/>
          <a:lstStyle/>
          <a:p>
            <a:r>
              <a:rPr lang="en-US" b="1" dirty="0" smtClean="0"/>
              <a:t>23.4 Natural Selection Causes Adaptive Evolution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055" y="2057260"/>
            <a:ext cx="7864584" cy="4320111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071048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Adaptive Evolution and Selection Methods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82721"/>
            <a:ext cx="8915400" cy="3777622"/>
          </a:xfrm>
        </p:spPr>
        <p:txBody>
          <a:bodyPr/>
          <a:lstStyle/>
          <a:p>
            <a:pPr fontAlgn="base"/>
            <a:r>
              <a:rPr lang="en-US" sz="2000" dirty="0" smtClean="0"/>
              <a:t>___________ </a:t>
            </a:r>
            <a:r>
              <a:rPr lang="en-US" sz="2000" dirty="0"/>
              <a:t>occurs when conditions favor individuals exhibiting one extreme of a phenotypic range. </a:t>
            </a:r>
            <a:endParaRPr lang="en-US" sz="2000" dirty="0" smtClean="0"/>
          </a:p>
          <a:p>
            <a:pPr fontAlgn="base"/>
            <a:r>
              <a:rPr lang="en-US" sz="2000" dirty="0" smtClean="0"/>
              <a:t>_________ </a:t>
            </a:r>
            <a:r>
              <a:rPr lang="en-US" sz="2000" dirty="0"/>
              <a:t>occurs when conditions favor individuals at both extremes of a phenotypic range over individuals with intermediate phenotypes. </a:t>
            </a:r>
          </a:p>
          <a:p>
            <a:pPr fontAlgn="base"/>
            <a:r>
              <a:rPr lang="en-US" sz="2000" dirty="0" smtClean="0"/>
              <a:t>__________ </a:t>
            </a:r>
            <a:r>
              <a:rPr lang="en-US" sz="2000" dirty="0"/>
              <a:t>acts against both extreme phenotypes and favors the intermediate variants. </a:t>
            </a:r>
          </a:p>
          <a:p>
            <a:pPr fontAlgn="base"/>
            <a:r>
              <a:rPr lang="en-US" sz="2000" dirty="0"/>
              <a:t>As the proportion of individuals that have </a:t>
            </a:r>
            <a:r>
              <a:rPr lang="en-US" sz="2000" dirty="0" smtClean="0"/>
              <a:t>__________ </a:t>
            </a:r>
            <a:r>
              <a:rPr lang="en-US" sz="2000" dirty="0"/>
              <a:t>traits increases, the match between a species and its </a:t>
            </a:r>
            <a:r>
              <a:rPr lang="en-US" sz="2000" dirty="0" smtClean="0"/>
              <a:t>____________ </a:t>
            </a:r>
            <a:r>
              <a:rPr lang="en-US" sz="2000" dirty="0"/>
              <a:t>improves.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6621" y="2082721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Directional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6621" y="2797186"/>
            <a:ext cx="152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Disruptive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6621" y="3822356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Stabilizing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8980" y="4572000"/>
            <a:ext cx="192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	favorable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nvironment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745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Adaptive Evolution and Selection Methods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________ selection is a form of selection where individuals with certain characteristics are more likely to gain mates. </a:t>
            </a:r>
          </a:p>
          <a:p>
            <a:pPr fontAlgn="base"/>
            <a:r>
              <a:rPr lang="en-US" sz="2400" dirty="0" smtClean="0"/>
              <a:t>___________ </a:t>
            </a:r>
            <a:r>
              <a:rPr lang="en-US" sz="2400" dirty="0"/>
              <a:t>selection is where individuals within the same sex compete directly for mates of the opposite sex. </a:t>
            </a:r>
            <a:r>
              <a:rPr lang="en-US" sz="2400" dirty="0" smtClean="0"/>
              <a:t>__________ </a:t>
            </a:r>
            <a:r>
              <a:rPr lang="en-US" sz="2400" dirty="0"/>
              <a:t>prevent others from mating. </a:t>
            </a:r>
          </a:p>
          <a:p>
            <a:pPr fontAlgn="base"/>
            <a:r>
              <a:rPr lang="en-US" sz="2400" dirty="0" smtClean="0"/>
              <a:t>___________ </a:t>
            </a:r>
            <a:r>
              <a:rPr lang="en-US" sz="2400" dirty="0"/>
              <a:t>selection, also known as </a:t>
            </a:r>
            <a:r>
              <a:rPr lang="en-US" sz="2400" i="1" dirty="0"/>
              <a:t>mate choice</a:t>
            </a:r>
            <a:r>
              <a:rPr lang="en-US" sz="2400" dirty="0"/>
              <a:t>, is where individuals of one sex are picky and look for certain traits when choosing a mate. This may result in </a:t>
            </a:r>
            <a:r>
              <a:rPr lang="en-US" sz="2400" dirty="0" smtClean="0"/>
              <a:t>_______ ____________.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00854" y="1905000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Sexual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0854" y="3091559"/>
            <a:ext cx="8103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Intrasexual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												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Individuals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0854" y="4316076"/>
            <a:ext cx="7362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ntersexual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 sexual  dimorphism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44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Preservation of Genetic Variation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4107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 dirty="0" smtClean="0"/>
              <a:t>____________ </a:t>
            </a:r>
            <a:r>
              <a:rPr lang="en-US" sz="2000" dirty="0"/>
              <a:t>selection is where natural selection maintains 2 or more forms in a population.</a:t>
            </a:r>
          </a:p>
          <a:p>
            <a:pPr marL="0" indent="0" fontAlgn="base">
              <a:buNone/>
            </a:pPr>
            <a:endParaRPr lang="en-US" sz="2000" dirty="0"/>
          </a:p>
          <a:p>
            <a:pPr marL="0" indent="0" fontAlgn="base">
              <a:buNone/>
            </a:pPr>
            <a:r>
              <a:rPr lang="en-US" sz="2000" dirty="0" smtClean="0"/>
              <a:t>When </a:t>
            </a:r>
            <a:r>
              <a:rPr lang="en-US" sz="2000" dirty="0"/>
              <a:t>a species has a ________ loci there recessive genetics may be hidden by their phenotype, but this makes a species resistant to ________. </a:t>
            </a:r>
          </a:p>
          <a:p>
            <a:pPr marL="0" indent="0" fontAlgn="base">
              <a:buNone/>
            </a:pPr>
            <a:r>
              <a:rPr lang="en-US" sz="2000" dirty="0"/>
              <a:t>Having an advantage because an individual contains both a dominant and recessive gene is also known as </a:t>
            </a:r>
            <a:r>
              <a:rPr lang="en-US" sz="2000" dirty="0" smtClean="0"/>
              <a:t>_____________ </a:t>
            </a:r>
            <a:r>
              <a:rPr lang="en-US" sz="2000" dirty="0"/>
              <a:t>advantage. </a:t>
            </a:r>
            <a:endParaRPr lang="en-US" sz="2000" dirty="0" smtClean="0"/>
          </a:p>
          <a:p>
            <a:pPr marL="0" indent="0" fontAlgn="base">
              <a:buNone/>
            </a:pPr>
            <a:r>
              <a:rPr lang="en-US" sz="2000" dirty="0" smtClean="0"/>
              <a:t>_______________________ </a:t>
            </a:r>
            <a:r>
              <a:rPr lang="en-US" sz="2000" dirty="0"/>
              <a:t>selection is where the fitness of a phenotype depends on how common it is in the population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15336" y="2083676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Balancing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9212" y="3278451"/>
            <a:ext cx="397095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						 </a:t>
            </a:r>
            <a:r>
              <a:rPr lang="en-US" sz="2000" b="1" dirty="0" err="1">
                <a:solidFill>
                  <a:srgbClr val="FF0000"/>
                </a:solidFill>
              </a:rPr>
              <a:t>d</a:t>
            </a:r>
            <a:r>
              <a:rPr lang="en-US" sz="2000" b="1" dirty="0" err="1" smtClean="0">
                <a:solidFill>
                  <a:srgbClr val="FF0000"/>
                </a:solidFill>
              </a:rPr>
              <a:t>iplody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hange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5724" y="4627114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heterozygote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9212" y="5377409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Frequency-dependent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40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71862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Why Natural Selection Cannot Fashion Perfect </a:t>
            </a:r>
            <a:r>
              <a:rPr lang="en-US" dirty="0" smtClean="0"/>
              <a:t>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2800" dirty="0" smtClean="0"/>
              <a:t>Selection </a:t>
            </a:r>
            <a:r>
              <a:rPr lang="en-US" sz="2800" dirty="0"/>
              <a:t>can only act on ________ variations     </a:t>
            </a:r>
          </a:p>
          <a:p>
            <a:pPr fontAlgn="base"/>
            <a:endParaRPr lang="en-US" sz="2800" dirty="0"/>
          </a:p>
          <a:p>
            <a:pPr fontAlgn="base"/>
            <a:r>
              <a:rPr lang="en-US" sz="2800" dirty="0"/>
              <a:t>Evolution is ________ by historical constraints   </a:t>
            </a:r>
          </a:p>
          <a:p>
            <a:pPr marL="0" indent="0" fontAlgn="base">
              <a:buNone/>
            </a:pPr>
            <a:endParaRPr lang="en-US" sz="2800" dirty="0"/>
          </a:p>
          <a:p>
            <a:pPr fontAlgn="base"/>
            <a:r>
              <a:rPr lang="en-US" sz="2800" dirty="0" smtClean="0"/>
              <a:t>___________ </a:t>
            </a:r>
            <a:r>
              <a:rPr lang="en-US" sz="2800" dirty="0"/>
              <a:t>are often compromises                         </a:t>
            </a:r>
          </a:p>
          <a:p>
            <a:pPr marL="0" indent="0" fontAlgn="base">
              <a:buNone/>
            </a:pPr>
            <a:endParaRPr lang="en-US" sz="2800" dirty="0"/>
          </a:p>
          <a:p>
            <a:pPr fontAlgn="base"/>
            <a:r>
              <a:rPr lang="en-US" sz="2800" dirty="0"/>
              <a:t>Chance, _______ selection, and the ___________ </a:t>
            </a:r>
            <a:r>
              <a:rPr lang="en-US" sz="2800" dirty="0" smtClean="0"/>
              <a:t>interact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6372" y="2075793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xisting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1545" y="302697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limited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5448" y="4022411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daptations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0992" y="5017843"/>
            <a:ext cx="621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atural   							environment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522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87560"/>
          </a:xfrm>
        </p:spPr>
        <p:txBody>
          <a:bodyPr>
            <a:noAutofit/>
          </a:bodyPr>
          <a:lstStyle/>
          <a:p>
            <a:r>
              <a:rPr lang="en-US" sz="3200" dirty="0" smtClean="0"/>
              <a:t>1.  Individual </a:t>
            </a:r>
            <a:r>
              <a:rPr lang="en-US" sz="3200" dirty="0" smtClean="0"/>
              <a:t>variations often reflect________, differences among individuals in the composition of their genes or other DNA segments.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184634"/>
            <a:ext cx="8915400" cy="27265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</a:t>
            </a:r>
            <a:r>
              <a:rPr lang="en-US" sz="2800" dirty="0"/>
              <a:t>. Geographic variation</a:t>
            </a:r>
          </a:p>
          <a:p>
            <a:pPr marL="0" indent="0">
              <a:buNone/>
            </a:pPr>
            <a:r>
              <a:rPr lang="en-US" sz="2800" dirty="0"/>
              <a:t>b. Natural selection</a:t>
            </a:r>
          </a:p>
          <a:p>
            <a:pPr marL="0" indent="0">
              <a:buNone/>
            </a:pPr>
            <a:r>
              <a:rPr lang="en-US" sz="2800" dirty="0"/>
              <a:t>c. Genetic variation</a:t>
            </a:r>
          </a:p>
          <a:p>
            <a:pPr marL="0" indent="0">
              <a:buNone/>
            </a:pPr>
            <a:r>
              <a:rPr lang="en-US" sz="2800" dirty="0"/>
              <a:t>d. </a:t>
            </a:r>
            <a:r>
              <a:rPr lang="en-US" sz="2800" dirty="0" smtClean="0"/>
              <a:t>Microevolution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881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8756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Individual variations often reflect________, differences among individuals in the composition of their genes or other DNA segments.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184634"/>
            <a:ext cx="8915400" cy="27265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</a:t>
            </a:r>
            <a:r>
              <a:rPr lang="en-US" sz="2800" dirty="0"/>
              <a:t>. Geographic variation</a:t>
            </a:r>
          </a:p>
          <a:p>
            <a:pPr marL="0" indent="0">
              <a:buNone/>
            </a:pPr>
            <a:r>
              <a:rPr lang="en-US" sz="2800" dirty="0"/>
              <a:t>b. Natural selection</a:t>
            </a:r>
          </a:p>
          <a:p>
            <a:pPr marL="0" indent="0">
              <a:buNone/>
            </a:pPr>
            <a:r>
              <a:rPr lang="en-US" sz="2800" dirty="0"/>
              <a:t>c. Genetic variation</a:t>
            </a:r>
          </a:p>
          <a:p>
            <a:pPr marL="0" indent="0">
              <a:buNone/>
            </a:pPr>
            <a:r>
              <a:rPr lang="en-US" sz="2800" dirty="0"/>
              <a:t>d. </a:t>
            </a:r>
            <a:r>
              <a:rPr lang="en-US" sz="2800" dirty="0" smtClean="0"/>
              <a:t>Microevolution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373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of the following is an example of </a:t>
            </a:r>
            <a:r>
              <a:rPr lang="en-US" dirty="0" err="1"/>
              <a:t>nonheritable</a:t>
            </a:r>
            <a:r>
              <a:rPr lang="en-US" dirty="0"/>
              <a:t> variation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</a:t>
            </a:r>
            <a:r>
              <a:rPr lang="en-US" sz="2400" dirty="0"/>
              <a:t>. </a:t>
            </a:r>
            <a:r>
              <a:rPr lang="en-US" sz="2400" i="1" dirty="0" err="1"/>
              <a:t>Nemoria</a:t>
            </a:r>
            <a:r>
              <a:rPr lang="en-US" sz="2400" i="1" dirty="0"/>
              <a:t> </a:t>
            </a:r>
            <a:r>
              <a:rPr lang="en-US" sz="2400" i="1" dirty="0" err="1"/>
              <a:t>arizonaria</a:t>
            </a:r>
            <a:r>
              <a:rPr lang="en-US" sz="2400" i="1" dirty="0"/>
              <a:t> </a:t>
            </a:r>
            <a:r>
              <a:rPr lang="en-US" sz="2400" dirty="0"/>
              <a:t>caterpillars differ in appearance due to chemicals in their diet. </a:t>
            </a:r>
          </a:p>
          <a:p>
            <a:pPr marL="0" indent="0">
              <a:buNone/>
            </a:pPr>
            <a:r>
              <a:rPr lang="en-US" sz="2400" dirty="0"/>
              <a:t>b. The dark pepper moth blended into the tree more than the white moth, resulting in a greater number of dark moths. </a:t>
            </a:r>
          </a:p>
          <a:p>
            <a:pPr marL="0" indent="0">
              <a:buNone/>
            </a:pPr>
            <a:r>
              <a:rPr lang="en-US" sz="2400" dirty="0"/>
              <a:t>c. The fruit fly </a:t>
            </a:r>
            <a:r>
              <a:rPr lang="en-US" sz="2400" i="1" dirty="0"/>
              <a:t>Drosophila melanogaster </a:t>
            </a:r>
            <a:r>
              <a:rPr lang="en-US" sz="2400" dirty="0"/>
              <a:t>has an average </a:t>
            </a:r>
            <a:r>
              <a:rPr lang="en-US" sz="2400" dirty="0" err="1"/>
              <a:t>heterozygosity</a:t>
            </a:r>
            <a:r>
              <a:rPr lang="en-US" sz="2400" dirty="0"/>
              <a:t> of 14%. </a:t>
            </a:r>
          </a:p>
          <a:p>
            <a:pPr marL="0" indent="0">
              <a:buNone/>
            </a:pPr>
            <a:r>
              <a:rPr lang="en-US" sz="2400" dirty="0"/>
              <a:t>d. Individuals do not evolve. Populations evolve.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98549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Hardy-Weinberg Equilibrium equation?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35200"/>
            <a:ext cx="8915400" cy="36760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A) a²+b²=c²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500" dirty="0" smtClean="0"/>
              <a:t> </a:t>
            </a:r>
            <a:endParaRPr lang="en-US" sz="3500" dirty="0"/>
          </a:p>
          <a:p>
            <a:pPr marL="0" indent="0">
              <a:buNone/>
            </a:pPr>
            <a:r>
              <a:rPr lang="en-US" sz="3600" dirty="0" smtClean="0"/>
              <a:t>B</a:t>
            </a:r>
            <a:r>
              <a:rPr lang="en-US" sz="3600" dirty="0"/>
              <a:t>)</a:t>
            </a:r>
            <a:r>
              <a:rPr lang="en-US" sz="3600" dirty="0" smtClean="0"/>
              <a:t> p²+2pq+q²=1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C</a:t>
            </a:r>
            <a:r>
              <a:rPr lang="en-US" sz="3600" dirty="0"/>
              <a:t>)</a:t>
            </a:r>
            <a:r>
              <a:rPr lang="en-US" sz="3600" dirty="0" smtClean="0"/>
              <a:t> 2p+pq²+2q=1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D) e=mc²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8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not one of the 5 conditions for the Hardy-Weinberg Equilibrium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648606"/>
            <a:ext cx="8915400" cy="326261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</a:t>
            </a:r>
            <a:r>
              <a:rPr lang="en-US" sz="2800" dirty="0"/>
              <a:t>) Natural selection</a:t>
            </a:r>
          </a:p>
          <a:p>
            <a:pPr marL="0" indent="0">
              <a:buNone/>
            </a:pPr>
            <a:r>
              <a:rPr lang="en-US" sz="2800" dirty="0"/>
              <a:t>b) No gene flow</a:t>
            </a:r>
          </a:p>
          <a:p>
            <a:pPr marL="0" indent="0">
              <a:buNone/>
            </a:pPr>
            <a:r>
              <a:rPr lang="en-US" sz="2800" dirty="0"/>
              <a:t>c) Random mating</a:t>
            </a:r>
          </a:p>
          <a:p>
            <a:pPr marL="0" indent="0">
              <a:buNone/>
            </a:pPr>
            <a:r>
              <a:rPr lang="en-US" sz="2800" dirty="0"/>
              <a:t>d) No mutations</a:t>
            </a:r>
          </a:p>
          <a:p>
            <a:pPr marL="0" indent="0">
              <a:buNone/>
            </a:pPr>
            <a:r>
              <a:rPr lang="en-US" sz="2800" dirty="0"/>
              <a:t>e) Large populations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21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Genetic drift occurs more in _______ populations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916622"/>
            <a:ext cx="8915400" cy="2994600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3200" dirty="0" smtClean="0"/>
              <a:t>a. Smaller</a:t>
            </a:r>
            <a:endParaRPr lang="en-US" sz="3200" dirty="0"/>
          </a:p>
          <a:p>
            <a:pPr marL="0" indent="0" fontAlgn="base">
              <a:buNone/>
            </a:pPr>
            <a:r>
              <a:rPr lang="en-US" sz="3200" dirty="0" smtClean="0"/>
              <a:t>b. Larger</a:t>
            </a:r>
            <a:endParaRPr lang="en-US" sz="3200" dirty="0"/>
          </a:p>
          <a:p>
            <a:pPr marL="0" indent="0" fontAlgn="base">
              <a:buNone/>
            </a:pPr>
            <a:r>
              <a:rPr lang="en-US" sz="3200" dirty="0" smtClean="0"/>
              <a:t>c. Marine</a:t>
            </a:r>
            <a:endParaRPr lang="en-US" sz="3200" dirty="0"/>
          </a:p>
          <a:p>
            <a:pPr marL="0" indent="0" fontAlgn="base">
              <a:buNone/>
            </a:pPr>
            <a:r>
              <a:rPr lang="en-US" sz="3200" dirty="0" smtClean="0"/>
              <a:t>d. Plant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12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Gene flow does not affect </a:t>
            </a:r>
            <a:r>
              <a:rPr lang="en-US" sz="4400" dirty="0" smtClean="0"/>
              <a:t>the…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885090"/>
            <a:ext cx="8915400" cy="3026132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800" dirty="0" smtClean="0"/>
              <a:t>a. allele </a:t>
            </a:r>
            <a:r>
              <a:rPr lang="en-US" sz="2800" dirty="0"/>
              <a:t>frequencies</a:t>
            </a:r>
          </a:p>
          <a:p>
            <a:pPr marL="0" indent="0" fontAlgn="base">
              <a:buNone/>
            </a:pPr>
            <a:r>
              <a:rPr lang="en-US" sz="2800" dirty="0" smtClean="0"/>
              <a:t>b. population </a:t>
            </a:r>
            <a:r>
              <a:rPr lang="en-US" sz="2800" dirty="0"/>
              <a:t>diversity</a:t>
            </a:r>
          </a:p>
          <a:p>
            <a:pPr marL="0" indent="0" fontAlgn="base">
              <a:buNone/>
            </a:pPr>
            <a:r>
              <a:rPr lang="en-US" sz="2800" dirty="0" smtClean="0"/>
              <a:t>c. location </a:t>
            </a:r>
            <a:r>
              <a:rPr lang="en-US" sz="2800" dirty="0"/>
              <a:t>of the species</a:t>
            </a:r>
          </a:p>
          <a:p>
            <a:pPr marL="0" indent="0" fontAlgn="base">
              <a:buNone/>
            </a:pPr>
            <a:r>
              <a:rPr lang="en-US" sz="2800" dirty="0" smtClean="0"/>
              <a:t>d. adaptations </a:t>
            </a:r>
            <a:r>
              <a:rPr lang="en-US" sz="2800" dirty="0"/>
              <a:t>made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694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can’t natural selection create perfect organisms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464676"/>
            <a:ext cx="9140333" cy="338433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 smtClean="0"/>
              <a:t>a. Selection </a:t>
            </a:r>
            <a:r>
              <a:rPr lang="en-US" sz="2400" dirty="0"/>
              <a:t>can only act on existing variations</a:t>
            </a:r>
          </a:p>
          <a:p>
            <a:pPr marL="0" indent="0" fontAlgn="base">
              <a:buNone/>
            </a:pPr>
            <a:r>
              <a:rPr lang="en-US" sz="2400" dirty="0" smtClean="0"/>
              <a:t>b. Evolution </a:t>
            </a:r>
            <a:r>
              <a:rPr lang="en-US" sz="2400" dirty="0"/>
              <a:t>is limited by historical constraints</a:t>
            </a:r>
          </a:p>
          <a:p>
            <a:pPr marL="0" indent="0" fontAlgn="base">
              <a:buNone/>
            </a:pPr>
            <a:r>
              <a:rPr lang="en-US" sz="2400" dirty="0" smtClean="0"/>
              <a:t>c. Adaptations </a:t>
            </a:r>
            <a:r>
              <a:rPr lang="en-US" sz="2400" dirty="0"/>
              <a:t>are often compromises</a:t>
            </a:r>
          </a:p>
          <a:p>
            <a:pPr marL="0" indent="0" fontAlgn="base">
              <a:buNone/>
            </a:pPr>
            <a:r>
              <a:rPr lang="en-US" sz="2400" dirty="0" smtClean="0"/>
              <a:t>d. Chance</a:t>
            </a:r>
            <a:r>
              <a:rPr lang="en-US" sz="2400" dirty="0"/>
              <a:t>, natural selection, and the environment interact</a:t>
            </a:r>
          </a:p>
          <a:p>
            <a:pPr marL="0" indent="0" fontAlgn="base">
              <a:buNone/>
            </a:pPr>
            <a:r>
              <a:rPr lang="en-US" sz="2400" dirty="0" smtClean="0"/>
              <a:t>e. All </a:t>
            </a:r>
            <a:r>
              <a:rPr lang="en-US" sz="2400" dirty="0"/>
              <a:t>of the above</a:t>
            </a:r>
          </a:p>
          <a:p>
            <a:pPr marL="0" indent="0" fontAlgn="base">
              <a:buNone/>
            </a:pPr>
            <a:r>
              <a:rPr lang="en-US" sz="2400" dirty="0" smtClean="0"/>
              <a:t>f. What </a:t>
            </a:r>
            <a:r>
              <a:rPr lang="en-US" sz="2400" dirty="0"/>
              <a:t>are you talking about? Aren’t humans perfect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2186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en-US" dirty="0"/>
              <a:t>________ selection, also known as </a:t>
            </a:r>
            <a:r>
              <a:rPr lang="en-US" i="1" dirty="0"/>
              <a:t>mate choice</a:t>
            </a:r>
            <a:r>
              <a:rPr lang="en-US" dirty="0"/>
              <a:t>, is where individuals of one sex are picky when selecting a </a:t>
            </a:r>
            <a:r>
              <a:rPr lang="en-US"/>
              <a:t>mate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837792"/>
            <a:ext cx="8915400" cy="3073429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800" dirty="0" smtClean="0"/>
              <a:t>a. balancing</a:t>
            </a:r>
            <a:endParaRPr lang="en-US" sz="2800" dirty="0"/>
          </a:p>
          <a:p>
            <a:pPr marL="0" indent="0" fontAlgn="base">
              <a:buNone/>
            </a:pPr>
            <a:r>
              <a:rPr lang="en-US" sz="2800" dirty="0" smtClean="0"/>
              <a:t>b. natural</a:t>
            </a:r>
            <a:endParaRPr lang="en-US" sz="2800" dirty="0"/>
          </a:p>
          <a:p>
            <a:pPr marL="0" indent="0" fontAlgn="base">
              <a:buNone/>
            </a:pPr>
            <a:r>
              <a:rPr lang="en-US" sz="2800" dirty="0" smtClean="0"/>
              <a:t>c. intersexual</a:t>
            </a:r>
            <a:endParaRPr lang="en-US" sz="2800" dirty="0"/>
          </a:p>
          <a:p>
            <a:pPr marL="0" indent="0" fontAlgn="base">
              <a:buNone/>
            </a:pPr>
            <a:r>
              <a:rPr lang="en-US" sz="2800" dirty="0" smtClean="0"/>
              <a:t>d. </a:t>
            </a:r>
            <a:r>
              <a:rPr lang="en-US" sz="2800" dirty="0" err="1" smtClean="0"/>
              <a:t>intrasexual</a:t>
            </a:r>
            <a:endParaRPr lang="en-US" sz="2800" dirty="0"/>
          </a:p>
          <a:p>
            <a:pPr marL="0" indent="0" fontAlgn="base">
              <a:buNone/>
            </a:pPr>
            <a:r>
              <a:rPr lang="en-US" sz="2800" dirty="0" smtClean="0"/>
              <a:t>e. mate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712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 Which </a:t>
            </a:r>
            <a:r>
              <a:rPr lang="en-US" dirty="0"/>
              <a:t>of the following is an example of </a:t>
            </a:r>
            <a:r>
              <a:rPr lang="en-US" dirty="0" err="1"/>
              <a:t>nonheritable</a:t>
            </a:r>
            <a:r>
              <a:rPr lang="en-US" dirty="0"/>
              <a:t> variation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</a:t>
            </a:r>
            <a:r>
              <a:rPr lang="en-US" sz="2400" dirty="0"/>
              <a:t>. </a:t>
            </a:r>
            <a:r>
              <a:rPr lang="en-US" sz="2400" i="1" dirty="0" err="1"/>
              <a:t>Nemoria</a:t>
            </a:r>
            <a:r>
              <a:rPr lang="en-US" sz="2400" i="1" dirty="0"/>
              <a:t> </a:t>
            </a:r>
            <a:r>
              <a:rPr lang="en-US" sz="2400" i="1" dirty="0" err="1"/>
              <a:t>arizonaria</a:t>
            </a:r>
            <a:r>
              <a:rPr lang="en-US" sz="2400" i="1" dirty="0"/>
              <a:t> </a:t>
            </a:r>
            <a:r>
              <a:rPr lang="en-US" sz="2400" dirty="0"/>
              <a:t>caterpillars differ in appearance due to chemicals in their diet. </a:t>
            </a:r>
          </a:p>
          <a:p>
            <a:pPr marL="0" indent="0">
              <a:buNone/>
            </a:pPr>
            <a:r>
              <a:rPr lang="en-US" sz="2400" dirty="0"/>
              <a:t>b. The dark pepper moth blended into the tree more than the white moth, resulting in a greater number of dark moths. </a:t>
            </a:r>
          </a:p>
          <a:p>
            <a:pPr marL="0" indent="0">
              <a:buNone/>
            </a:pPr>
            <a:r>
              <a:rPr lang="en-US" sz="2400" dirty="0"/>
              <a:t>c. The fruit fly </a:t>
            </a:r>
            <a:r>
              <a:rPr lang="en-US" sz="2400" i="1" dirty="0"/>
              <a:t>Drosophila melanogaster </a:t>
            </a:r>
            <a:r>
              <a:rPr lang="en-US" sz="2400" dirty="0"/>
              <a:t>has an average </a:t>
            </a:r>
            <a:r>
              <a:rPr lang="en-US" sz="2400" dirty="0" err="1"/>
              <a:t>heterozygosity</a:t>
            </a:r>
            <a:r>
              <a:rPr lang="en-US" sz="2400" dirty="0"/>
              <a:t> of 14%. </a:t>
            </a:r>
          </a:p>
          <a:p>
            <a:pPr marL="0" indent="0">
              <a:buNone/>
            </a:pPr>
            <a:r>
              <a:rPr lang="en-US" sz="2400" dirty="0"/>
              <a:t>d. Individuals do not evolve. Populations evolve.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73381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</a:t>
            </a:r>
            <a:r>
              <a:rPr lang="en-US" dirty="0" smtClean="0"/>
              <a:t>is the Hardy-Weinberg Equilibrium equation?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35200"/>
            <a:ext cx="8915400" cy="36760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A) a²+b²=c²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500" dirty="0" smtClean="0"/>
              <a:t> </a:t>
            </a:r>
            <a:endParaRPr lang="en-US" sz="3500" dirty="0"/>
          </a:p>
          <a:p>
            <a:pPr marL="0" indent="0">
              <a:buNone/>
            </a:pPr>
            <a:r>
              <a:rPr lang="en-US" sz="3600" dirty="0" smtClean="0"/>
              <a:t>B</a:t>
            </a:r>
            <a:r>
              <a:rPr lang="en-US" sz="3600" dirty="0"/>
              <a:t>)</a:t>
            </a:r>
            <a:r>
              <a:rPr lang="en-US" sz="3600" dirty="0" smtClean="0"/>
              <a:t> p²+2pq+q²=1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C</a:t>
            </a:r>
            <a:r>
              <a:rPr lang="en-US" sz="3600" dirty="0"/>
              <a:t>)</a:t>
            </a:r>
            <a:r>
              <a:rPr lang="en-US" sz="3600" dirty="0" smtClean="0"/>
              <a:t> 2p+pq²+2q=1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D) e=mc²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64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What </a:t>
            </a:r>
            <a:r>
              <a:rPr lang="en-US" dirty="0"/>
              <a:t>is not one of the 5 conditions for the Hardy-Weinberg Equilibrium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648606"/>
            <a:ext cx="8915400" cy="326261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</a:t>
            </a:r>
            <a:r>
              <a:rPr lang="en-US" sz="2800" dirty="0"/>
              <a:t>) Natural selection</a:t>
            </a:r>
          </a:p>
          <a:p>
            <a:pPr marL="0" indent="0">
              <a:buNone/>
            </a:pPr>
            <a:r>
              <a:rPr lang="en-US" sz="2800" dirty="0"/>
              <a:t>b) No gene flow</a:t>
            </a:r>
          </a:p>
          <a:p>
            <a:pPr marL="0" indent="0">
              <a:buNone/>
            </a:pPr>
            <a:r>
              <a:rPr lang="en-US" sz="2800" dirty="0"/>
              <a:t>c) Random mating</a:t>
            </a:r>
          </a:p>
          <a:p>
            <a:pPr marL="0" indent="0">
              <a:buNone/>
            </a:pPr>
            <a:r>
              <a:rPr lang="en-US" sz="2800" dirty="0"/>
              <a:t>d) No mutations</a:t>
            </a:r>
          </a:p>
          <a:p>
            <a:pPr marL="0" indent="0">
              <a:buNone/>
            </a:pPr>
            <a:r>
              <a:rPr lang="en-US" sz="2800" dirty="0"/>
              <a:t>e) Large populations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227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 Genetic </a:t>
            </a:r>
            <a:r>
              <a:rPr lang="en-US" dirty="0"/>
              <a:t>drift occurs more in _______ populations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916622"/>
            <a:ext cx="8915400" cy="2994600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3200" dirty="0" smtClean="0"/>
              <a:t>a. Smaller</a:t>
            </a:r>
            <a:endParaRPr lang="en-US" sz="3200" dirty="0"/>
          </a:p>
          <a:p>
            <a:pPr marL="0" indent="0" fontAlgn="base">
              <a:buNone/>
            </a:pPr>
            <a:r>
              <a:rPr lang="en-US" sz="3200" dirty="0" smtClean="0"/>
              <a:t>b. Larger</a:t>
            </a:r>
            <a:endParaRPr lang="en-US" sz="3200" dirty="0"/>
          </a:p>
          <a:p>
            <a:pPr marL="0" indent="0" fontAlgn="base">
              <a:buNone/>
            </a:pPr>
            <a:r>
              <a:rPr lang="en-US" sz="3200" dirty="0" smtClean="0"/>
              <a:t>c. Marine</a:t>
            </a:r>
            <a:endParaRPr lang="en-US" sz="3200" dirty="0"/>
          </a:p>
          <a:p>
            <a:pPr marL="0" indent="0" fontAlgn="base">
              <a:buNone/>
            </a:pPr>
            <a:r>
              <a:rPr lang="en-US" sz="3200" dirty="0" smtClean="0"/>
              <a:t>d. Plant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819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6.  Gene </a:t>
            </a:r>
            <a:r>
              <a:rPr lang="en-US" sz="4400" dirty="0"/>
              <a:t>flow does not affect </a:t>
            </a:r>
            <a:r>
              <a:rPr lang="en-US" sz="4400" dirty="0" smtClean="0"/>
              <a:t>the…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885090"/>
            <a:ext cx="8915400" cy="3026132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800" dirty="0" smtClean="0"/>
              <a:t>a. allele </a:t>
            </a:r>
            <a:r>
              <a:rPr lang="en-US" sz="2800" dirty="0"/>
              <a:t>frequencies</a:t>
            </a:r>
          </a:p>
          <a:p>
            <a:pPr marL="0" indent="0" fontAlgn="base">
              <a:buNone/>
            </a:pPr>
            <a:r>
              <a:rPr lang="en-US" sz="2800" dirty="0" smtClean="0"/>
              <a:t>b. population </a:t>
            </a:r>
            <a:r>
              <a:rPr lang="en-US" sz="2800" dirty="0"/>
              <a:t>diversity</a:t>
            </a:r>
          </a:p>
          <a:p>
            <a:pPr marL="0" indent="0" fontAlgn="base">
              <a:buNone/>
            </a:pPr>
            <a:r>
              <a:rPr lang="en-US" sz="2800" dirty="0" smtClean="0"/>
              <a:t>c. location </a:t>
            </a:r>
            <a:r>
              <a:rPr lang="en-US" sz="2800" dirty="0"/>
              <a:t>of the species</a:t>
            </a:r>
          </a:p>
          <a:p>
            <a:pPr marL="0" indent="0" fontAlgn="base">
              <a:buNone/>
            </a:pPr>
            <a:r>
              <a:rPr lang="en-US" sz="2800" dirty="0" smtClean="0"/>
              <a:t>d. adaptations </a:t>
            </a:r>
            <a:r>
              <a:rPr lang="en-US" sz="2800" dirty="0"/>
              <a:t>made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15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  Why </a:t>
            </a:r>
            <a:r>
              <a:rPr lang="en-US" dirty="0"/>
              <a:t>can’t natural selection create perfect organisms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464676"/>
            <a:ext cx="9140333" cy="338433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 smtClean="0"/>
              <a:t>a. Selection </a:t>
            </a:r>
            <a:r>
              <a:rPr lang="en-US" sz="2400" dirty="0"/>
              <a:t>can only act on existing variations</a:t>
            </a:r>
          </a:p>
          <a:p>
            <a:pPr marL="0" indent="0" fontAlgn="base">
              <a:buNone/>
            </a:pPr>
            <a:r>
              <a:rPr lang="en-US" sz="2400" dirty="0" smtClean="0"/>
              <a:t>b. Evolution </a:t>
            </a:r>
            <a:r>
              <a:rPr lang="en-US" sz="2400" dirty="0"/>
              <a:t>is limited by historical constraints</a:t>
            </a:r>
          </a:p>
          <a:p>
            <a:pPr marL="0" indent="0" fontAlgn="base">
              <a:buNone/>
            </a:pPr>
            <a:r>
              <a:rPr lang="en-US" sz="2400" dirty="0" smtClean="0"/>
              <a:t>c. Adaptations </a:t>
            </a:r>
            <a:r>
              <a:rPr lang="en-US" sz="2400" dirty="0"/>
              <a:t>are often compromises</a:t>
            </a:r>
          </a:p>
          <a:p>
            <a:pPr marL="0" indent="0" fontAlgn="base">
              <a:buNone/>
            </a:pPr>
            <a:r>
              <a:rPr lang="en-US" sz="2400" dirty="0" smtClean="0"/>
              <a:t>d. Chance</a:t>
            </a:r>
            <a:r>
              <a:rPr lang="en-US" sz="2400" dirty="0"/>
              <a:t>, natural selection, and the environment interact</a:t>
            </a:r>
          </a:p>
          <a:p>
            <a:pPr marL="0" indent="0" fontAlgn="base">
              <a:buNone/>
            </a:pPr>
            <a:r>
              <a:rPr lang="en-US" sz="2400" dirty="0" smtClean="0"/>
              <a:t>e. All </a:t>
            </a:r>
            <a:r>
              <a:rPr lang="en-US" sz="2400" dirty="0"/>
              <a:t>of the above</a:t>
            </a:r>
          </a:p>
          <a:p>
            <a:pPr marL="0" indent="0" fontAlgn="base">
              <a:buNone/>
            </a:pPr>
            <a:r>
              <a:rPr lang="en-US" sz="2400" dirty="0" smtClean="0"/>
              <a:t>f. What </a:t>
            </a:r>
            <a:r>
              <a:rPr lang="en-US" sz="2400" dirty="0"/>
              <a:t>are you talking about? Aren’t humans perfect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33141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347</TotalTime>
  <Words>1826</Words>
  <Application>Microsoft Macintosh PowerPoint</Application>
  <PresentationFormat>Custom</PresentationFormat>
  <Paragraphs>280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Wisp</vt:lpstr>
      <vt:lpstr>Chapter 23:   The Evolution of Populations</vt:lpstr>
      <vt:lpstr>Must Know:</vt:lpstr>
      <vt:lpstr>1.  Individual variations often reflect________, differences among individuals in the composition of their genes or other DNA segments. </vt:lpstr>
      <vt:lpstr>2.  Which of the following is an example of nonheritable variation?</vt:lpstr>
      <vt:lpstr>3. What is the Hardy-Weinberg Equilibrium equation?</vt:lpstr>
      <vt:lpstr>4. What is not one of the 5 conditions for the Hardy-Weinberg Equilibrium?</vt:lpstr>
      <vt:lpstr>5.  Genetic drift occurs more in _______ populations.</vt:lpstr>
      <vt:lpstr>6.  Gene flow does not affect the…</vt:lpstr>
      <vt:lpstr>7.  Why can’t natural selection create perfect organisms?</vt:lpstr>
      <vt:lpstr>8.  ________ selection, also known as mate choice, is where individuals of one sex are picky when selecting a mate.</vt:lpstr>
      <vt:lpstr>23.1: Genetic Variation Makes Evolution possible</vt:lpstr>
      <vt:lpstr>PowerPoint Presentation</vt:lpstr>
      <vt:lpstr>PowerPoint Presentation</vt:lpstr>
      <vt:lpstr>PowerPoint Presentation</vt:lpstr>
      <vt:lpstr>PowerPoint Presentation</vt:lpstr>
      <vt:lpstr>23.2: The Hardy-Weinberg Equilibrium</vt:lpstr>
      <vt:lpstr>Practice Problem #1</vt:lpstr>
      <vt:lpstr>Practice Problem #2</vt:lpstr>
      <vt:lpstr>Gene Pools and Allele Frequencies</vt:lpstr>
      <vt:lpstr>PowerPoint Presentation</vt:lpstr>
      <vt:lpstr>PowerPoint Presentation</vt:lpstr>
      <vt:lpstr>23.3 Natural Selection, Genetic Drift, and Gene Flow </vt:lpstr>
      <vt:lpstr>23.3 Natural Selection, Genetic Drift, and Gene Flow </vt:lpstr>
      <vt:lpstr>23.3 Natural Selection, Genetic Drift, and Gene Flow </vt:lpstr>
      <vt:lpstr>23.4 Natural Selection Causes Adaptive Evolution</vt:lpstr>
      <vt:lpstr>Adaptive Evolution and Selection Methods  </vt:lpstr>
      <vt:lpstr>Adaptive Evolution and Selection Methods </vt:lpstr>
      <vt:lpstr>Preservation of Genetic Variation </vt:lpstr>
      <vt:lpstr>Why Natural Selection Cannot Fashion Perfect Organisms</vt:lpstr>
      <vt:lpstr>Individual variations often reflect________, differences among individuals in the composition of their genes or other DNA segments. </vt:lpstr>
      <vt:lpstr>Which of the following is an example of nonheritable variation?</vt:lpstr>
      <vt:lpstr>What is the Hardy-Weinberg Equilibrium equation?</vt:lpstr>
      <vt:lpstr>What is not one of the 5 conditions for the Hardy-Weinberg Equilibrium?</vt:lpstr>
      <vt:lpstr>Genetic drift occurs more in _______ populations.</vt:lpstr>
      <vt:lpstr>Gene flow does not affect the…</vt:lpstr>
      <vt:lpstr>Why can’t natural selection create perfect organisms?</vt:lpstr>
      <vt:lpstr>________ selection, also known as mate choice, is where individuals of one sex are picky when selecting a mate.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kylefelix99@gmail.com</dc:creator>
  <cp:lastModifiedBy>Amy  Ancheta</cp:lastModifiedBy>
  <cp:revision>45</cp:revision>
  <dcterms:created xsi:type="dcterms:W3CDTF">2015-09-13T19:59:54Z</dcterms:created>
  <dcterms:modified xsi:type="dcterms:W3CDTF">2015-09-25T02:43:15Z</dcterms:modified>
</cp:coreProperties>
</file>