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81" r:id="rId9"/>
    <p:sldId id="282" r:id="rId10"/>
    <p:sldId id="263" r:id="rId11"/>
    <p:sldId id="264" r:id="rId12"/>
    <p:sldId id="265" r:id="rId13"/>
    <p:sldId id="266" r:id="rId14"/>
    <p:sldId id="267" r:id="rId15"/>
    <p:sldId id="274" r:id="rId16"/>
    <p:sldId id="271" r:id="rId17"/>
    <p:sldId id="270" r:id="rId18"/>
    <p:sldId id="272" r:id="rId19"/>
    <p:sldId id="27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1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3A3-C470-CA49-A1AF-B935555CBAC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4A5-C8B9-B547-B2F2-EB49FE928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3A3-C470-CA49-A1AF-B935555CBAC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4A5-C8B9-B547-B2F2-EB49FE928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3A3-C470-CA49-A1AF-B935555CBAC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4A5-C8B9-B547-B2F2-EB49FE928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3A3-C470-CA49-A1AF-B935555CBAC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4A5-C8B9-B547-B2F2-EB49FE928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3A3-C470-CA49-A1AF-B935555CBAC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4A5-C8B9-B547-B2F2-EB49FE928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3A3-C470-CA49-A1AF-B935555CBAC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4A5-C8B9-B547-B2F2-EB49FE928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3A3-C470-CA49-A1AF-B935555CBAC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4A5-C8B9-B547-B2F2-EB49FE928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3A3-C470-CA49-A1AF-B935555CBAC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4A5-C8B9-B547-B2F2-EB49FE928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3A3-C470-CA49-A1AF-B935555CBAC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4A5-C8B9-B547-B2F2-EB49FE928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3A3-C470-CA49-A1AF-B935555CBAC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4A5-C8B9-B547-B2F2-EB49FE928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3A3-C470-CA49-A1AF-B935555CBAC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4A5-C8B9-B547-B2F2-EB49FE928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FF3A3-C470-CA49-A1AF-B935555CBAC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834A5-C8B9-B547-B2F2-EB49FE928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last.ncbi.nlm.nih.gov/Blast.cg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blogging4biology.edublogs.org/2010/08/28/college-board-lab-fil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5237"/>
            <a:ext cx="7772400" cy="19252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Comparing DNA Sequences to Understand Evolutionary Relationships with BLAST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INVESTIGATION 3</a:t>
            </a:r>
          </a:p>
          <a:p>
            <a:r>
              <a:rPr lang="en-US" dirty="0" smtClean="0"/>
              <a:t>BIG IDEA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</a:t>
            </a:r>
            <a:r>
              <a:rPr lang="en-US" dirty="0"/>
              <a:t>H</a:t>
            </a:r>
            <a:r>
              <a:rPr lang="en-US" dirty="0" smtClean="0"/>
              <a:t>ome </a:t>
            </a:r>
            <a:r>
              <a:rPr lang="en-US" dirty="0"/>
              <a:t>P</a:t>
            </a:r>
            <a:r>
              <a:rPr lang="en-US" dirty="0" smtClean="0"/>
              <a:t>age</a:t>
            </a:r>
            <a:endParaRPr lang="en-US" dirty="0"/>
          </a:p>
        </p:txBody>
      </p:sp>
      <p:pic>
        <p:nvPicPr>
          <p:cNvPr id="4" name="Content Placeholder 3" descr="Screen shot 2012-04-11 at 7.46.23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58" b="-258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1893269" y="1417638"/>
            <a:ext cx="1257300" cy="5492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3347813" y="1417638"/>
            <a:ext cx="1371600" cy="3429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0795"/>
          </a:xfrm>
        </p:spPr>
        <p:txBody>
          <a:bodyPr>
            <a:normAutofit/>
          </a:bodyPr>
          <a:lstStyle/>
          <a:p>
            <a:r>
              <a:rPr lang="en-US" dirty="0" smtClean="0"/>
              <a:t>Uploading Gene Sequences</a:t>
            </a:r>
            <a:endParaRPr lang="en-US" dirty="0"/>
          </a:p>
        </p:txBody>
      </p:sp>
      <p:pic>
        <p:nvPicPr>
          <p:cNvPr id="4" name="Content Placeholder 3" descr="Screen shot 2012-04-11 at 9.00.31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841" r="-3841"/>
          <a:stretch>
            <a:fillRect/>
          </a:stretch>
        </p:blipFill>
        <p:spPr>
          <a:xfrm>
            <a:off x="457200" y="940796"/>
            <a:ext cx="8229600" cy="4993874"/>
          </a:xfrm>
        </p:spPr>
      </p:pic>
      <p:sp>
        <p:nvSpPr>
          <p:cNvPr id="5" name="TextBox 4"/>
          <p:cNvSpPr txBox="1"/>
          <p:nvPr/>
        </p:nvSpPr>
        <p:spPr>
          <a:xfrm>
            <a:off x="752528" y="5597729"/>
            <a:ext cx="7934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b="1" dirty="0"/>
              <a:t>Click on “View” and upload </a:t>
            </a:r>
            <a:r>
              <a:rPr lang="en-US" b="1" dirty="0" smtClean="0"/>
              <a:t>a gene sequence. </a:t>
            </a:r>
            <a:r>
              <a:rPr lang="en-US" b="1" dirty="0"/>
              <a:t>You </a:t>
            </a:r>
            <a:r>
              <a:rPr lang="en-US" b="1" u="sng" dirty="0"/>
              <a:t>cannot</a:t>
            </a:r>
            <a:r>
              <a:rPr lang="en-US" b="1" dirty="0"/>
              <a:t> view the file on your computer.</a:t>
            </a:r>
            <a:endParaRPr lang="en-US" dirty="0"/>
          </a:p>
          <a:p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5517161" y="2148179"/>
            <a:ext cx="1726594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BLAST</a:t>
            </a:r>
            <a:endParaRPr lang="en-US" dirty="0"/>
          </a:p>
        </p:txBody>
      </p:sp>
      <p:pic>
        <p:nvPicPr>
          <p:cNvPr id="4" name="Content Placeholder 3" descr="Screen shot 2012-04-11 at 9.14.58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3224" b="-53224"/>
          <a:stretch>
            <a:fillRect/>
          </a:stretch>
        </p:blipFill>
        <p:spPr>
          <a:xfrm>
            <a:off x="457200" y="925116"/>
            <a:ext cx="8229600" cy="5201048"/>
          </a:xfrm>
        </p:spPr>
      </p:pic>
      <p:sp>
        <p:nvSpPr>
          <p:cNvPr id="5" name="TextBox 4"/>
          <p:cNvSpPr txBox="1"/>
          <p:nvPr/>
        </p:nvSpPr>
        <p:spPr>
          <a:xfrm>
            <a:off x="783883" y="5100919"/>
            <a:ext cx="7431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Click on BLAST button at the bottom of the page.</a:t>
            </a:r>
            <a:endParaRPr lang="en-US" sz="2800" b="1" dirty="0"/>
          </a:p>
        </p:txBody>
      </p:sp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1667056" y="3683535"/>
            <a:ext cx="1964744" cy="608013"/>
          </a:xfrm>
          <a:prstGeom prst="leftArrow">
            <a:avLst>
              <a:gd name="adj1" fmla="val 50000"/>
              <a:gd name="adj2" fmla="val 81073"/>
            </a:avLst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FFFF00"/>
            </a:solidFill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7036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91674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Click on a particular species to find out more specific information, including the classification scheme and the sequence of bases that appear to align with your gene of interest.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8" descr="Screen shot 2012-04-11 at 10.18.52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423" b="-6423"/>
          <a:stretch>
            <a:fillRect/>
          </a:stretch>
        </p:blipFill>
        <p:spPr>
          <a:xfrm>
            <a:off x="457200" y="2392003"/>
            <a:ext cx="8229600" cy="3734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7036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91674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Click on a particular species to find out more specific information, including the classification scheme and the sequence of bases that appear to align with your gene of interest.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8" descr="Screen shot 2012-04-11 at 10.21.10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096" b="-11096"/>
          <a:stretch>
            <a:fillRect/>
          </a:stretch>
        </p:blipFill>
        <p:spPr>
          <a:xfrm>
            <a:off x="457200" y="2023916"/>
            <a:ext cx="8229600" cy="4524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Tree of Results</a:t>
            </a:r>
            <a:endParaRPr lang="en-US" dirty="0"/>
          </a:p>
        </p:txBody>
      </p:sp>
      <p:pic>
        <p:nvPicPr>
          <p:cNvPr id="4" name="Content Placeholder 3" descr="Screen shot 2012-04-11 at 10.22.32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3009" b="-53009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  <p:sp>
        <p:nvSpPr>
          <p:cNvPr id="5" name="Left Arrow 4"/>
          <p:cNvSpPr/>
          <p:nvPr/>
        </p:nvSpPr>
        <p:spPr>
          <a:xfrm>
            <a:off x="3369733" y="1744134"/>
            <a:ext cx="1574800" cy="846666"/>
          </a:xfrm>
          <a:prstGeom prst="leftArrow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7333" y="1625600"/>
            <a:ext cx="2489200" cy="965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Cladogram</a:t>
            </a:r>
            <a:endParaRPr lang="en-US" dirty="0"/>
          </a:p>
        </p:txBody>
      </p:sp>
      <p:pic>
        <p:nvPicPr>
          <p:cNvPr id="4" name="Content Placeholder 3" descr="Screen shot 2012-04-11 at 10.08.0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600" r="-260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Cladogram</a:t>
            </a:r>
            <a:endParaRPr lang="en-US" dirty="0"/>
          </a:p>
        </p:txBody>
      </p:sp>
      <p:pic>
        <p:nvPicPr>
          <p:cNvPr id="5" name="Content Placeholder 4" descr="Screen shot 2012-04-11 at 10.01.15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342" b="-11342"/>
          <a:stretch>
            <a:fillRect/>
          </a:stretch>
        </p:blipFill>
        <p:spPr/>
      </p:pic>
      <p:sp>
        <p:nvSpPr>
          <p:cNvPr id="7" name="Left Arrow 6"/>
          <p:cNvSpPr/>
          <p:nvPr/>
        </p:nvSpPr>
        <p:spPr>
          <a:xfrm>
            <a:off x="3182568" y="3543659"/>
            <a:ext cx="1505056" cy="533117"/>
          </a:xfrm>
          <a:prstGeom prst="leftArrow">
            <a:avLst>
              <a:gd name="adj1" fmla="val 55882"/>
              <a:gd name="adj2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174" y="4707467"/>
            <a:ext cx="76946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sz="2400" b="1" dirty="0"/>
              <a:t>This is</a:t>
            </a:r>
            <a:r>
              <a:rPr lang="en-US" sz="2400" b="1" dirty="0" smtClean="0"/>
              <a:t> a close-up of what </a:t>
            </a:r>
            <a:r>
              <a:rPr lang="en-US" sz="2400" b="1" dirty="0"/>
              <a:t>you will see. Your gene of interest is highlighted in yellow.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Cladogram</a:t>
            </a:r>
            <a:endParaRPr lang="en-US" dirty="0"/>
          </a:p>
        </p:txBody>
      </p:sp>
      <p:pic>
        <p:nvPicPr>
          <p:cNvPr id="4" name="Content Placeholder 3" descr="Screen shot 2012-04-11 at 10.01.27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6934" r="-56934"/>
          <a:stretch>
            <a:fillRect/>
          </a:stretch>
        </p:blipFill>
        <p:spPr>
          <a:xfrm>
            <a:off x="2877656" y="1600200"/>
            <a:ext cx="7898670" cy="4525963"/>
          </a:xfrm>
        </p:spPr>
      </p:pic>
      <p:sp>
        <p:nvSpPr>
          <p:cNvPr id="8" name="TextBox 7"/>
          <p:cNvSpPr txBox="1"/>
          <p:nvPr/>
        </p:nvSpPr>
        <p:spPr>
          <a:xfrm>
            <a:off x="932757" y="1885019"/>
            <a:ext cx="31554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 addition, you will be provided with a “BLAST names color map” that looks like this so that you can better understand the </a:t>
            </a:r>
            <a:r>
              <a:rPr lang="en-US" sz="2400" b="1" dirty="0" err="1"/>
              <a:t>cladogram</a:t>
            </a:r>
            <a:r>
              <a:rPr lang="en-US" sz="2400" b="1" dirty="0" smtClean="0"/>
              <a:t>your search produced</a:t>
            </a:r>
            <a:r>
              <a:rPr lang="en-US" sz="2400" b="1" dirty="0"/>
              <a:t>.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epeat this process for 2 other genes of interest.</a:t>
            </a:r>
          </a:p>
          <a:p>
            <a:pPr lvl="1"/>
            <a:r>
              <a:rPr lang="en-US" dirty="0" smtClean="0"/>
              <a:t>Analyze their results.</a:t>
            </a:r>
          </a:p>
          <a:p>
            <a:pPr lvl="1"/>
            <a:r>
              <a:rPr lang="en-US" dirty="0" smtClean="0"/>
              <a:t>Decide whether or not the data from the BLAST search support their hypothesis about the placement of the fossil species on the </a:t>
            </a:r>
            <a:r>
              <a:rPr lang="en-US" dirty="0" err="1" smtClean="0"/>
              <a:t>cladogram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Compare and discuss </a:t>
            </a:r>
            <a:r>
              <a:rPr lang="en-US" dirty="0" err="1" smtClean="0"/>
              <a:t>cladogram</a:t>
            </a:r>
            <a:r>
              <a:rPr lang="en-US" dirty="0" smtClean="0"/>
              <a:t> with other students.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Tutorials for BLAST at NCBI</a:t>
            </a:r>
            <a:endParaRPr lang="en-US" dirty="0"/>
          </a:p>
        </p:txBody>
      </p:sp>
      <p:pic>
        <p:nvPicPr>
          <p:cNvPr id="4" name="Content Placeholder 3" descr="Screen shot 2012-04-11 at 6.50.08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669" r="-9669"/>
          <a:stretch>
            <a:fillRect/>
          </a:stretch>
        </p:blipFill>
        <p:spPr/>
      </p:pic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3273425" y="2336800"/>
            <a:ext cx="914400" cy="800100"/>
          </a:xfrm>
          <a:prstGeom prst="ellipse">
            <a:avLst/>
          </a:prstGeom>
          <a:noFill/>
          <a:ln w="19050">
            <a:solidFill>
              <a:srgbClr val="4A7EBB"/>
            </a:solidFill>
            <a:round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984625" y="2713038"/>
            <a:ext cx="1345782" cy="228600"/>
          </a:xfrm>
          <a:prstGeom prst="leftArrow">
            <a:avLst>
              <a:gd name="adj1" fmla="val 50000"/>
              <a:gd name="adj2" fmla="val 87500"/>
            </a:avLst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and Conduct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</a:t>
            </a:r>
          </a:p>
          <a:p>
            <a:pPr lvl="1"/>
            <a:r>
              <a:rPr lang="en-US" dirty="0" smtClean="0"/>
              <a:t>Find and BLAST their own genes of interest.</a:t>
            </a:r>
          </a:p>
          <a:p>
            <a:pPr lvl="1"/>
            <a:r>
              <a:rPr lang="en-US" dirty="0" smtClean="0"/>
              <a:t>Use example procedure provided.</a:t>
            </a:r>
          </a:p>
          <a:p>
            <a:pPr lvl="1"/>
            <a:r>
              <a:rPr lang="en-US" dirty="0" smtClean="0"/>
              <a:t>Possibly use one or more of the suggested genes to explore.</a:t>
            </a:r>
          </a:p>
          <a:p>
            <a:pPr lvl="1">
              <a:buNone/>
            </a:pPr>
            <a:r>
              <a:rPr lang="en-US" b="1" u="sng" dirty="0" smtClean="0"/>
              <a:t>OR</a:t>
            </a:r>
          </a:p>
          <a:p>
            <a:pPr lvl="1"/>
            <a:r>
              <a:rPr lang="en-US" dirty="0" smtClean="0"/>
              <a:t>use another source like SWAMI or ENSI before or after doing this lab.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SWAMI</a:t>
            </a:r>
            <a:endParaRPr lang="en-US" dirty="0"/>
          </a:p>
        </p:txBody>
      </p:sp>
      <p:pic>
        <p:nvPicPr>
          <p:cNvPr id="4" name="Content Placeholder 3" descr="Screen shot 2012-04-11 at 10.44.48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3969" b="-13969"/>
          <a:stretch>
            <a:fillRect/>
          </a:stretch>
        </p:blipFill>
        <p:spPr>
          <a:xfrm>
            <a:off x="457200" y="609600"/>
            <a:ext cx="8229600" cy="5926667"/>
          </a:xfrm>
        </p:spPr>
      </p:pic>
      <p:sp>
        <p:nvSpPr>
          <p:cNvPr id="5" name="Oval 4"/>
          <p:cNvSpPr/>
          <p:nvPr/>
        </p:nvSpPr>
        <p:spPr>
          <a:xfrm>
            <a:off x="457200" y="3064933"/>
            <a:ext cx="1794933" cy="728134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SWAMI</a:t>
            </a:r>
            <a:endParaRPr lang="en-US" dirty="0"/>
          </a:p>
        </p:txBody>
      </p:sp>
      <p:pic>
        <p:nvPicPr>
          <p:cNvPr id="4" name="Content Placeholder 3" descr="Screen shot 2012-04-11 at 10.47.45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6112" b="-26112"/>
          <a:stretch>
            <a:fillRect/>
          </a:stretch>
        </p:blipFill>
        <p:spPr>
          <a:xfrm>
            <a:off x="457200" y="575733"/>
            <a:ext cx="8229600" cy="5791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ENSI</a:t>
            </a:r>
            <a:endParaRPr lang="en-US" dirty="0"/>
          </a:p>
        </p:txBody>
      </p:sp>
      <p:pic>
        <p:nvPicPr>
          <p:cNvPr id="6" name="Content Placeholder 5" descr="Screen shot 2012-04-11 at 10.56.18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710" r="-18710"/>
          <a:stretch>
            <a:fillRect/>
          </a:stretch>
        </p:blipFill>
        <p:spPr>
          <a:xfrm>
            <a:off x="0" y="1417638"/>
            <a:ext cx="9144000" cy="494929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NCBI Handbook</a:t>
            </a:r>
            <a:endParaRPr lang="en-US" dirty="0"/>
          </a:p>
        </p:txBody>
      </p:sp>
      <p:pic>
        <p:nvPicPr>
          <p:cNvPr id="4" name="Content Placeholder 3" descr="Screen shot 2012-04-11 at 6.59.46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138" r="-14138"/>
          <a:stretch>
            <a:fillRect/>
          </a:stretch>
        </p:blipFill>
        <p:spPr>
          <a:xfrm>
            <a:off x="457200" y="1600200"/>
            <a:ext cx="8229600" cy="4828563"/>
          </a:xfrm>
        </p:spPr>
      </p:pic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5483225" y="5000625"/>
            <a:ext cx="1600200" cy="4381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0504D"/>
            </a:solidFill>
            <a:round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111625" y="5105400"/>
            <a:ext cx="1371600" cy="333375"/>
          </a:xfrm>
          <a:prstGeom prst="rightArrow">
            <a:avLst>
              <a:gd name="adj1" fmla="val 50000"/>
              <a:gd name="adj2" fmla="val 102857"/>
            </a:avLst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FFFF00"/>
            </a:solidFill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BLAST </a:t>
            </a:r>
            <a:r>
              <a:rPr lang="en-US" dirty="0"/>
              <a:t>H</a:t>
            </a:r>
            <a:r>
              <a:rPr lang="en-US" dirty="0" smtClean="0"/>
              <a:t>ome </a:t>
            </a:r>
            <a:r>
              <a:rPr lang="en-US" dirty="0"/>
              <a:t>P</a:t>
            </a:r>
            <a:r>
              <a:rPr lang="en-US" dirty="0" smtClean="0"/>
              <a:t>age</a:t>
            </a:r>
            <a:endParaRPr lang="en-US" dirty="0"/>
          </a:p>
        </p:txBody>
      </p:sp>
      <p:pic>
        <p:nvPicPr>
          <p:cNvPr id="4" name="Content Placeholder 3" descr="Screen shot 2012-04-11 at 7.46.23 P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258" b="-258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Started (pages S43 &amp; S44)</a:t>
            </a:r>
          </a:p>
          <a:p>
            <a:pPr lvl="1"/>
            <a:r>
              <a:rPr lang="en-US" dirty="0" smtClean="0"/>
              <a:t>Table 1: students construct a </a:t>
            </a:r>
            <a:r>
              <a:rPr lang="en-US" dirty="0" err="1" smtClean="0"/>
              <a:t>cladogram</a:t>
            </a:r>
            <a:r>
              <a:rPr lang="en-US" dirty="0" smtClean="0"/>
              <a:t> of the major plant groups.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Table 2: students construct a </a:t>
            </a:r>
            <a:r>
              <a:rPr lang="en-US" dirty="0" err="1" smtClean="0"/>
              <a:t>cladogram</a:t>
            </a:r>
            <a:r>
              <a:rPr lang="en-US" dirty="0" smtClean="0"/>
              <a:t> depicting evolutionary relationships among 5 species according to percent similarity.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Investigation</a:t>
            </a:r>
            <a:endParaRPr lang="en-US" dirty="0"/>
          </a:p>
        </p:txBody>
      </p:sp>
      <p:pic>
        <p:nvPicPr>
          <p:cNvPr id="4" name="Content Placeholder 3" descr="foss-09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7641" r="-7641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766733"/>
          </a:xfrm>
        </p:spPr>
        <p:txBody>
          <a:bodyPr>
            <a:normAutofit/>
          </a:bodyPr>
          <a:lstStyle/>
          <a:p>
            <a:r>
              <a:rPr lang="en-US" dirty="0" smtClean="0"/>
              <a:t>Team of scientists uncovered this fossil specimen in China.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Students make general observations about morphology and record those in lab notebook. (Page S44)</a:t>
            </a:r>
          </a:p>
          <a:p>
            <a:pPr>
              <a:buNone/>
            </a:pPr>
            <a:r>
              <a:rPr lang="en-US" sz="1600" dirty="0" smtClean="0"/>
              <a:t>http://www.pbs.org/wgbh/nova/microraptor/foss-09.html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Procedure (page S45)</a:t>
            </a:r>
          </a:p>
          <a:p>
            <a:pPr lvl="1"/>
            <a:r>
              <a:rPr lang="en-US" b="1" dirty="0" smtClean="0"/>
              <a:t>STEP 1</a:t>
            </a:r>
            <a:r>
              <a:rPr lang="en-US" dirty="0" smtClean="0"/>
              <a:t>: Students form initial hypothesis as where they think the  fossil specimen should be placed on the </a:t>
            </a:r>
            <a:r>
              <a:rPr lang="en-US" dirty="0" err="1" smtClean="0"/>
              <a:t>cladogram</a:t>
            </a:r>
            <a:r>
              <a:rPr lang="en-US" dirty="0" smtClean="0"/>
              <a:t> based on morphological observations made earlier.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Task is to use BLAST to determine most likely placement of fossil species in a </a:t>
            </a:r>
            <a:r>
              <a:rPr lang="en-US" dirty="0" err="1" smtClean="0"/>
              <a:t>cladogram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Based on DNA sequences extracted from tissue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Procedure (page S45)</a:t>
            </a:r>
          </a:p>
          <a:p>
            <a:r>
              <a:rPr lang="en-US" b="1" dirty="0" smtClean="0"/>
              <a:t>STEP 2:</a:t>
            </a:r>
            <a:r>
              <a:rPr lang="en-US" dirty="0" smtClean="0"/>
              <a:t> Students locate and download 3 gene files from Using Blogs In Science Education site.</a:t>
            </a:r>
          </a:p>
          <a:p>
            <a:r>
              <a:rPr lang="en-US" b="1" u="sng" dirty="0" smtClean="0">
                <a:hlinkClick r:id="rId2"/>
              </a:rPr>
              <a:t>http://blogging4biology.edublogs.org/2010/08/28/college-board-lab-files/</a:t>
            </a:r>
            <a:endParaRPr lang="en-US" dirty="0" smtClean="0"/>
          </a:p>
          <a:p>
            <a:r>
              <a:rPr lang="en-US" dirty="0" smtClean="0"/>
              <a:t>Remind students that they </a:t>
            </a:r>
            <a:r>
              <a:rPr lang="en-US" u="sng" dirty="0" smtClean="0"/>
              <a:t>cannot</a:t>
            </a:r>
            <a:r>
              <a:rPr lang="en-US" dirty="0" smtClean="0"/>
              <a:t> open files, but must upload to BLAST to view sequences.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3: </a:t>
            </a:r>
            <a:r>
              <a:rPr lang="en-US" dirty="0" smtClean="0"/>
              <a:t> Students upload first gene sequence into BLAST by going to BLAST home page and clicking on “Saved Strategies” from menu at top of page.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458</Words>
  <Application>Microsoft Macintosh PowerPoint</Application>
  <PresentationFormat>On-screen Show (4:3)</PresentationFormat>
  <Paragraphs>64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Comparing DNA Sequences to Understand Evolutionary Relationships with BLAST</vt:lpstr>
      <vt:lpstr>Tutorials for BLAST at NCBI</vt:lpstr>
      <vt:lpstr>The NCBI Handbook</vt:lpstr>
      <vt:lpstr>BLAST Home Page</vt:lpstr>
      <vt:lpstr>Student Investigation</vt:lpstr>
      <vt:lpstr>Student Investigation</vt:lpstr>
      <vt:lpstr>Student Investigation</vt:lpstr>
      <vt:lpstr>Student Investigation</vt:lpstr>
      <vt:lpstr>Student Investigation</vt:lpstr>
      <vt:lpstr>BLAST Home Page</vt:lpstr>
      <vt:lpstr>Uploading Gene Sequences</vt:lpstr>
      <vt:lpstr>Click on BLAST</vt:lpstr>
      <vt:lpstr>Results</vt:lpstr>
      <vt:lpstr>Results</vt:lpstr>
      <vt:lpstr>Distance Tree of Results</vt:lpstr>
      <vt:lpstr>The Cladogram</vt:lpstr>
      <vt:lpstr>The Cladogram</vt:lpstr>
      <vt:lpstr>The Cladogram</vt:lpstr>
      <vt:lpstr>What’s next?</vt:lpstr>
      <vt:lpstr>Design and Conduct Investigation</vt:lpstr>
      <vt:lpstr>SWAMI</vt:lpstr>
      <vt:lpstr>SWAMI</vt:lpstr>
      <vt:lpstr>ENSI</vt:lpstr>
    </vt:vector>
  </TitlesOfParts>
  <Company>CYSD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DNA Sequences to Understand Evolutionary Relationships with BLAST</dc:title>
  <dc:creator>Mrs. Hollinger</dc:creator>
  <cp:lastModifiedBy>Mary Wuerth</cp:lastModifiedBy>
  <cp:revision>73</cp:revision>
  <dcterms:created xsi:type="dcterms:W3CDTF">2012-04-20T19:11:34Z</dcterms:created>
  <dcterms:modified xsi:type="dcterms:W3CDTF">2012-04-22T15:47:37Z</dcterms:modified>
</cp:coreProperties>
</file>