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8" r:id="rId6"/>
    <p:sldId id="263" r:id="rId7"/>
    <p:sldId id="264" r:id="rId8"/>
    <p:sldId id="265" r:id="rId9"/>
    <p:sldId id="259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3" r:id="rId18"/>
    <p:sldId id="262" r:id="rId19"/>
    <p:sldId id="272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B5D46-B321-4379-B626-28177A74F4F8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E6D0C-4410-48C9-A62A-8024E6B1D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06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3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A5A6F-1D9E-44CF-81B4-9D4102BAF5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18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1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54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7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3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6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5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70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9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70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9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8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3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71BB6A-C9ED-4BEA-A8F5-49B886D3E2F7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7854FD-B8A3-424E-B5F4-513121BC6E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eanvideosearch.com/media/action/yt/watch?v=BwYj69LAQOI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09kiX3p5Ve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Biology Intro to Statistic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Grades from recent quiz in AP Biology:</a:t>
            </a:r>
          </a:p>
          <a:p>
            <a:pPr>
              <a:buNone/>
            </a:pPr>
            <a:r>
              <a:rPr lang="en-US" dirty="0" smtClean="0"/>
              <a:t>	96,  96, 93, 90, 88, 86, 86, 84, 80, 70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pPr>
              <a:buNone/>
            </a:pPr>
            <a:r>
              <a:rPr lang="en-US" dirty="0" smtClean="0"/>
              <a:t>find the mean (X)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9" name="Straight Connector 18"/>
          <p:cNvCxnSpPr/>
          <p:nvPr/>
        </p:nvCxnSpPr>
        <p:spPr>
          <a:xfrm>
            <a:off x="2514600" y="40386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Step:</a:t>
            </a:r>
          </a:p>
          <a:p>
            <a:pPr marL="0" indent="0">
              <a:buNone/>
            </a:pPr>
            <a:r>
              <a:rPr lang="en-US" sz="2800" dirty="0" smtClean="0"/>
              <a:t>determine the deviation from the mean for each grade then square it</a:t>
            </a:r>
          </a:p>
          <a:p>
            <a:pPr>
              <a:buNone/>
            </a:pPr>
            <a:endParaRPr lang="en-US" sz="2000" dirty="0" smtClean="0"/>
          </a:p>
          <a:p>
            <a:endParaRPr lang="en-US" sz="2400" b="1" dirty="0" smtClean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104145"/>
              </p:ext>
            </p:extLst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23750" t="35000" r="62500" b="58000"/>
          <a:stretch>
            <a:fillRect/>
          </a:stretch>
        </p:blipFill>
        <p:spPr bwMode="auto">
          <a:xfrm>
            <a:off x="1219200" y="3276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5181600" y="57639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3: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Calculate degrees of freedom (n-1)</a:t>
            </a:r>
          </a:p>
          <a:p>
            <a:pPr marL="231775" indent="0">
              <a:buNone/>
            </a:pPr>
            <a:r>
              <a:rPr lang="en-US" dirty="0" smtClean="0"/>
              <a:t>where n = number of data values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So, 10 – 1 = 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4: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Put it all together to calculate 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>
                <a:sym typeface="MS Reference 2"/>
              </a:rPr>
              <a:t>√</a:t>
            </a:r>
            <a:r>
              <a:rPr lang="en-US" dirty="0" smtClean="0">
                <a:sym typeface="MS Reference 2"/>
              </a:rPr>
              <a:t>(546/9)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7.79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8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18789"/>
              </p:ext>
            </p:extLst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/>
                <a:gridCol w="1285702"/>
                <a:gridCol w="1044633"/>
                <a:gridCol w="964275"/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for the class data:</a:t>
            </a:r>
          </a:p>
          <a:p>
            <a:pPr lvl="1"/>
            <a:r>
              <a:rPr lang="en-US" dirty="0" smtClean="0"/>
              <a:t>Mean = 87</a:t>
            </a:r>
          </a:p>
          <a:p>
            <a:pPr lvl="1"/>
            <a:r>
              <a:rPr lang="en-US" dirty="0" smtClean="0"/>
              <a:t>Standard deviation (S) = 8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s.d</a:t>
            </a:r>
            <a:r>
              <a:rPr lang="en-US" dirty="0" smtClean="0"/>
              <a:t>. would be (87 – 8) thru (87 + 8) or 81-95</a:t>
            </a:r>
          </a:p>
          <a:p>
            <a:pPr lvl="1"/>
            <a:r>
              <a:rPr lang="en-US" dirty="0" smtClean="0"/>
              <a:t>So, 68.3% of the data should fall between 81 and 95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s.d</a:t>
            </a:r>
            <a:r>
              <a:rPr lang="en-US" dirty="0" smtClean="0"/>
              <a:t>. would be (87 – 16) thru (87 + 16) or 71-103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95.4% </a:t>
            </a:r>
            <a:r>
              <a:rPr lang="en-US" dirty="0"/>
              <a:t>of the data should fall </a:t>
            </a:r>
            <a:r>
              <a:rPr lang="en-US"/>
              <a:t>between </a:t>
            </a:r>
            <a:r>
              <a:rPr lang="en-US" smtClean="0"/>
              <a:t>71 and </a:t>
            </a:r>
            <a:r>
              <a:rPr lang="en-US" dirty="0" smtClean="0"/>
              <a:t>103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s.d.</a:t>
            </a:r>
            <a:r>
              <a:rPr lang="en-US" dirty="0" smtClean="0"/>
              <a:t> would be (87 – 24) thru (87 + 24) or 63-111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99.7% </a:t>
            </a:r>
            <a:r>
              <a:rPr lang="en-US" dirty="0"/>
              <a:t>of the data should fall between </a:t>
            </a:r>
            <a:r>
              <a:rPr lang="en-US" dirty="0" smtClean="0"/>
              <a:t>63 and 111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 Error of the Mean (SEM)</a:t>
            </a:r>
          </a:p>
          <a:p>
            <a:pPr lvl="1"/>
            <a:r>
              <a:rPr lang="en-US" dirty="0" smtClean="0"/>
              <a:t>Accounts for both sample size and variability</a:t>
            </a:r>
          </a:p>
          <a:p>
            <a:pPr lvl="1"/>
            <a:r>
              <a:rPr lang="en-US" dirty="0" smtClean="0"/>
              <a:t>Used to represent uncertainty in an estimate of a mean</a:t>
            </a:r>
          </a:p>
          <a:p>
            <a:pPr lvl="1"/>
            <a:r>
              <a:rPr lang="en-US" dirty="0" smtClean="0"/>
              <a:t>As SE grows smaller, the likelihood that the sample mean is an accurate estimate of the population mean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517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Using the same data from our Standard Deviation calculation:</a:t>
            </a:r>
          </a:p>
          <a:p>
            <a:pPr>
              <a:buNone/>
            </a:pPr>
            <a:r>
              <a:rPr lang="en-US" dirty="0" smtClean="0"/>
              <a:t>Mean = 87</a:t>
            </a:r>
          </a:p>
          <a:p>
            <a:pPr>
              <a:buNone/>
            </a:pPr>
            <a:r>
              <a:rPr lang="en-US" dirty="0" smtClean="0"/>
              <a:t>S = 8</a:t>
            </a:r>
          </a:p>
          <a:p>
            <a:pPr>
              <a:buNone/>
            </a:pPr>
            <a:r>
              <a:rPr lang="en-US" dirty="0" smtClean="0"/>
              <a:t>n = 10</a:t>
            </a:r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SE</a:t>
            </a:r>
            <a:r>
              <a:rPr lang="en-US" baseline="-25000" dirty="0" smtClean="0"/>
              <a:t>X</a:t>
            </a:r>
            <a:r>
              <a:rPr lang="en-US" dirty="0" smtClean="0"/>
              <a:t> = 8/</a:t>
            </a:r>
            <a:r>
              <a:rPr lang="en-US" dirty="0" smtClean="0">
                <a:sym typeface="MS Reference 2"/>
              </a:rPr>
              <a:t> √10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2.52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</a:t>
            </a: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This means the measurements vary by </a:t>
            </a:r>
            <a:r>
              <a:rPr lang="en-US" dirty="0" smtClean="0">
                <a:ea typeface="MS Mincho"/>
                <a:cs typeface="Arial" pitchFamily="34" charset="0"/>
                <a:sym typeface="MS Reference 2"/>
              </a:rPr>
              <a:t>± 2.5 from the mean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9220" name="Picture 4" descr="http://ww2.tnstate.edu/ganter/BIO311-Ch6-Eq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152" y="2362200"/>
            <a:ext cx="2133600" cy="106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68952" y="4264152"/>
            <a:ext cx="342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Bozeman video: Standard Error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practice to add standard error bars to graphs, marking one standard error above &amp; below the sample mean (see figure below). These give an impression of the precision of estimation of the mean, in each sample.</a:t>
            </a:r>
            <a:endParaRPr lang="en-US" dirty="0"/>
          </a:p>
        </p:txBody>
      </p:sp>
      <p:pic>
        <p:nvPicPr>
          <p:cNvPr id="50178" name="Picture 2" descr="http://neurobiography.info/images/teaching/example_error_ba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429000"/>
            <a:ext cx="4572000" cy="3032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37338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Which sample mean is a better estimate of its population mean, B or C?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791670"/>
            <a:ext cx="327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Identify the two populations that are most likely to have statistically significant differences?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Statistical analysis is used to collect a sample size of data which can infer what is occurring in the general population</a:t>
            </a:r>
          </a:p>
          <a:p>
            <a:pPr lvl="1"/>
            <a:r>
              <a:rPr lang="en-US" dirty="0" smtClean="0"/>
              <a:t>More practical for most biological studies</a:t>
            </a:r>
          </a:p>
          <a:p>
            <a:pPr lvl="1"/>
            <a:r>
              <a:rPr lang="en-US" dirty="0" smtClean="0"/>
              <a:t>Requires math and graphing data</a:t>
            </a:r>
          </a:p>
          <a:p>
            <a:r>
              <a:rPr lang="en-US" dirty="0" smtClean="0"/>
              <a:t>Typical data will show a normal distribution          (bell shaped curve).</a:t>
            </a:r>
          </a:p>
          <a:p>
            <a:pPr lvl="1"/>
            <a:r>
              <a:rPr lang="en-US" dirty="0" smtClean="0"/>
              <a:t>Range of data </a:t>
            </a:r>
            <a:endParaRPr lang="en-US" dirty="0"/>
          </a:p>
        </p:txBody>
      </p:sp>
      <p:pic>
        <p:nvPicPr>
          <p:cNvPr id="31746" name="Picture 2" descr="http://www.algebralab.org/img/49ab8f77-f675-423a-b8af-d46874987ab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267200"/>
            <a:ext cx="3638550" cy="22887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70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important considerations</a:t>
            </a:r>
          </a:p>
          <a:p>
            <a:pPr lvl="1"/>
            <a:r>
              <a:rPr lang="en-US" dirty="0" smtClean="0"/>
              <a:t>How much variation do I expect in my data?</a:t>
            </a:r>
          </a:p>
          <a:p>
            <a:pPr lvl="1"/>
            <a:r>
              <a:rPr lang="en-US" dirty="0" smtClean="0"/>
              <a:t>What would be the appropriate sample size?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Central Tendencies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Average of data set</a:t>
            </a:r>
          </a:p>
          <a:p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Middle value of data set</a:t>
            </a:r>
          </a:p>
          <a:p>
            <a:pPr lvl="1"/>
            <a:r>
              <a:rPr lang="en-US" dirty="0" smtClean="0"/>
              <a:t>Not sensitive to outlying data</a:t>
            </a:r>
          </a:p>
          <a:p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Most common value of data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Mean: average of the data set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Add all the numbers and then divide by how many numbers you added together</a:t>
            </a:r>
          </a:p>
          <a:p>
            <a:pPr lvl="2" algn="ctr">
              <a:buNone/>
            </a:pPr>
            <a:endParaRPr lang="en-US" dirty="0" smtClean="0"/>
          </a:p>
          <a:p>
            <a:pPr lvl="2" algn="ctr">
              <a:buNone/>
            </a:pPr>
            <a:endParaRPr lang="en-US" b="1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3339152"/>
            <a:ext cx="1981200" cy="990600"/>
            <a:chOff x="609600" y="3380096"/>
            <a:chExt cx="1981200" cy="990600"/>
          </a:xfrm>
        </p:grpSpPr>
        <p:sp>
          <p:nvSpPr>
            <p:cNvPr id="9" name="Rectangle 8"/>
            <p:cNvSpPr/>
            <p:nvPr/>
          </p:nvSpPr>
          <p:spPr>
            <a:xfrm>
              <a:off x="609600" y="3380096"/>
              <a:ext cx="19812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964" name="Picture 4" descr="Sample Mean Formul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3429000"/>
              <a:ext cx="1844037" cy="914400"/>
            </a:xfrm>
            <a:prstGeom prst="rect">
              <a:avLst/>
            </a:prstGeom>
            <a:noFill/>
          </p:spPr>
        </p:pic>
      </p:grpSp>
      <p:pic>
        <p:nvPicPr>
          <p:cNvPr id="40968" name="Picture 8" descr="http://www.nursingplanet.com/biostatistics/mean_formul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3966687" cy="838200"/>
          </a:xfrm>
          <a:prstGeom prst="rect">
            <a:avLst/>
          </a:prstGeom>
          <a:noFill/>
        </p:spPr>
      </p:pic>
      <p:sp>
        <p:nvSpPr>
          <p:cNvPr id="10" name="Equal 9"/>
          <p:cNvSpPr/>
          <p:nvPr/>
        </p:nvSpPr>
        <p:spPr>
          <a:xfrm>
            <a:off x="3429000" y="3657600"/>
            <a:ext cx="381000" cy="3810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46482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Example:   3, 4, 5, 6, 7 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3+4+5+6+7= 25 </a:t>
            </a:r>
          </a:p>
          <a:p>
            <a:pPr algn="ctr"/>
            <a:r>
              <a:rPr lang="en-US" sz="2000" dirty="0" smtClean="0"/>
              <a:t>25 divided by 5 = 5 </a:t>
            </a:r>
          </a:p>
          <a:p>
            <a:pPr algn="ctr"/>
            <a:r>
              <a:rPr lang="en-US" sz="2000" dirty="0" smtClean="0"/>
              <a:t>The mean is 5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651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Median: the middle number in a range of data points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Arrange data points in numerical order.  The middle number is the median</a:t>
            </a:r>
          </a:p>
          <a:p>
            <a:pPr lvl="2"/>
            <a:r>
              <a:rPr lang="en-US" dirty="0" smtClean="0"/>
              <a:t>If there is an even number of data points, average the two middle numbers</a:t>
            </a:r>
          </a:p>
          <a:p>
            <a:r>
              <a:rPr lang="en-US" dirty="0" smtClean="0"/>
              <a:t>Mode: value that appears most often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Example: 1, 6, 4, 13, 9, 10, 6, 3, 19</a:t>
            </a:r>
          </a:p>
          <a:p>
            <a:pPr lvl="1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1, 3, 4, 6, 6, 9, 10, 13, 19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Median = 6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Mode = 6</a:t>
            </a:r>
          </a:p>
          <a:p>
            <a:pPr lvl="2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1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Deviation</a:t>
            </a:r>
          </a:p>
          <a:p>
            <a:pPr lvl="2"/>
            <a:r>
              <a:rPr lang="en-US" dirty="0" smtClean="0"/>
              <a:t>In normal distribution, about 68% of values are within one standard deviation of the mean</a:t>
            </a:r>
          </a:p>
          <a:p>
            <a:pPr lvl="2"/>
            <a:r>
              <a:rPr lang="en-US" dirty="0" smtClean="0"/>
              <a:t>Often report data in terms of +/- standard deviation</a:t>
            </a:r>
          </a:p>
          <a:p>
            <a:pPr lvl="1"/>
            <a:r>
              <a:rPr lang="en-US" dirty="0" smtClean="0"/>
              <a:t>It shows how much </a:t>
            </a:r>
            <a:r>
              <a:rPr lang="en-US" u="sng" dirty="0" smtClean="0"/>
              <a:t>variation</a:t>
            </a:r>
            <a:r>
              <a:rPr lang="en-US" dirty="0" smtClean="0"/>
              <a:t> there is from the "average" (mean).</a:t>
            </a:r>
          </a:p>
          <a:p>
            <a:pPr lvl="2"/>
            <a:r>
              <a:rPr lang="en-US" dirty="0" smtClean="0"/>
              <a:t>If data points are close together, the standard deviation with be small</a:t>
            </a:r>
          </a:p>
          <a:p>
            <a:pPr lvl="2"/>
            <a:r>
              <a:rPr lang="en-US" dirty="0" smtClean="0"/>
              <a:t>If data points are spread out, the standard deviation will be larger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pic>
        <p:nvPicPr>
          <p:cNvPr id="7" name="Picture 2" descr="http://www.syque.com/quality_tools/toolbook/Variation/Image375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01625" y="2264503"/>
            <a:ext cx="4038600" cy="2895732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standard deviation from the mean in either direction on horizontal axis represents 68% of the data</a:t>
            </a:r>
          </a:p>
          <a:p>
            <a:r>
              <a:rPr lang="en-US" dirty="0" smtClean="0"/>
              <a:t>2 standard deviations from the mean and will include ~95% of your data</a:t>
            </a:r>
          </a:p>
          <a:p>
            <a:r>
              <a:rPr lang="en-US" dirty="0" smtClean="0"/>
              <a:t>3 standard deviations form the mean and will include ~99% of your data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Bozeman video</a:t>
            </a:r>
            <a:r>
              <a:rPr lang="en-US" dirty="0" smtClean="0"/>
              <a:t>: Standard Deviation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pic>
        <p:nvPicPr>
          <p:cNvPr id="52226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4293" t="73189" r="21288" b="1398"/>
          <a:stretch>
            <a:fillRect/>
          </a:stretch>
        </p:blipFill>
        <p:spPr bwMode="auto">
          <a:xfrm>
            <a:off x="5257800" y="4267200"/>
            <a:ext cx="3657600" cy="1758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 descr="http://www.syque.com/quality_tools/toolbook/Variation/Image374.gif"/>
          <p:cNvPicPr>
            <a:picLocks noChangeAspect="1" noChangeArrowheads="1"/>
          </p:cNvPicPr>
          <p:nvPr/>
        </p:nvPicPr>
        <p:blipFill>
          <a:blip r:embed="rId3" cstate="print"/>
          <a:srcRect l="1431" t="4066" r="2683" b="27827"/>
          <a:stretch>
            <a:fillRect/>
          </a:stretch>
        </p:blipFill>
        <p:spPr bwMode="auto">
          <a:xfrm>
            <a:off x="228600" y="1600200"/>
            <a:ext cx="4876800" cy="487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133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35B1131E7CB849B9506A2226DCFA8F" ma:contentTypeVersion="1" ma:contentTypeDescription="Create a new document." ma:contentTypeScope="" ma:versionID="dcb63f7b7ef1dcc38726052bb0b757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C50844-AAC8-4821-B849-843E0559CF76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833C610-2ED6-4CF7-9984-7D0BE7037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3731BA-3D91-4338-989D-B120A77779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758</TotalTime>
  <Words>1020</Words>
  <Application>Microsoft Office PowerPoint</Application>
  <PresentationFormat>On-screen Show (4:3)</PresentationFormat>
  <Paragraphs>345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MS Mincho</vt:lpstr>
      <vt:lpstr>Arial</vt:lpstr>
      <vt:lpstr>Calibri</vt:lpstr>
      <vt:lpstr>Georgia</vt:lpstr>
      <vt:lpstr>MS Reference 2</vt:lpstr>
      <vt:lpstr>Wingdings</vt:lpstr>
      <vt:lpstr>Wingdings 2</vt:lpstr>
      <vt:lpstr>Civic</vt:lpstr>
      <vt:lpstr>AP Biology Intro to Statistic</vt:lpstr>
      <vt:lpstr>Statistics</vt:lpstr>
      <vt:lpstr>Statistical Analysis</vt:lpstr>
      <vt:lpstr>Measures of Central Tendencies</vt:lpstr>
      <vt:lpstr>Measures of Average</vt:lpstr>
      <vt:lpstr>Measures of Average</vt:lpstr>
      <vt:lpstr>Measures of Variability</vt:lpstr>
      <vt:lpstr>Standard Deviation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Error</vt:lpstr>
      <vt:lpstr>Measures of Variability</vt:lpstr>
      <vt:lpstr>Calculating Standard Error</vt:lpstr>
      <vt:lpstr>Graphing Standard Error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 Intro to Statistic</dc:title>
  <dc:creator>Carolyn A. Haut</dc:creator>
  <cp:lastModifiedBy>Susan Phillips</cp:lastModifiedBy>
  <cp:revision>59</cp:revision>
  <dcterms:created xsi:type="dcterms:W3CDTF">2014-08-20T03:10:57Z</dcterms:created>
  <dcterms:modified xsi:type="dcterms:W3CDTF">2016-08-04T12:48:09Z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0x010100A235B1131E7CB849B9506A2226DCFA8F</vt:lpwstr>
  </property>
</Properties>
</file>